
<file path=[Content_Types].xml><?xml version="1.0" encoding="utf-8"?>
<Types xmlns="http://schemas.openxmlformats.org/package/2006/content-types">
  <Override PartName="/ppt/slides/slide45.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Default Extension="jpeg" ContentType="image/jpeg"/>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docProps/app.xml" ContentType="application/vnd.openxmlformats-officedocument.extended-properties+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Override PartName="/ppt/slides/slide46.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50.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51.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44.xml" ContentType="application/vnd.openxmlformats-officedocument.presentationml.slide+xml"/>
  <Override PartName="/ppt/slides/slide52.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s/slide49.xml" ContentType="application/vnd.openxmlformats-officedocument.presentationml.slide+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321" r:id="rId2"/>
    <p:sldId id="322" r:id="rId3"/>
    <p:sldId id="314" r:id="rId4"/>
    <p:sldId id="315" r:id="rId5"/>
    <p:sldId id="320" r:id="rId6"/>
    <p:sldId id="316" r:id="rId7"/>
    <p:sldId id="317" r:id="rId8"/>
    <p:sldId id="318" r:id="rId9"/>
    <p:sldId id="319" r:id="rId10"/>
    <p:sldId id="265" r:id="rId11"/>
    <p:sldId id="32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23" r:id="rId26"/>
    <p:sldId id="312" r:id="rId27"/>
    <p:sldId id="280" r:id="rId28"/>
    <p:sldId id="281" r:id="rId29"/>
    <p:sldId id="282" r:id="rId30"/>
    <p:sldId id="283" r:id="rId31"/>
    <p:sldId id="284" r:id="rId32"/>
    <p:sldId id="286" r:id="rId33"/>
    <p:sldId id="287" r:id="rId34"/>
    <p:sldId id="288" r:id="rId35"/>
    <p:sldId id="289" r:id="rId36"/>
    <p:sldId id="290" r:id="rId37"/>
    <p:sldId id="291" r:id="rId38"/>
    <p:sldId id="293" r:id="rId39"/>
    <p:sldId id="294" r:id="rId40"/>
    <p:sldId id="295" r:id="rId41"/>
    <p:sldId id="296" r:id="rId42"/>
    <p:sldId id="297" r:id="rId43"/>
    <p:sldId id="298" r:id="rId44"/>
    <p:sldId id="301" r:id="rId45"/>
    <p:sldId id="302" r:id="rId46"/>
    <p:sldId id="304" r:id="rId47"/>
    <p:sldId id="305" r:id="rId48"/>
    <p:sldId id="306" r:id="rId49"/>
    <p:sldId id="324" r:id="rId50"/>
    <p:sldId id="308" r:id="rId51"/>
    <p:sldId id="309" r:id="rId52"/>
    <p:sldId id="311"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3" d="100"/>
          <a:sy n="93" d="100"/>
        </p:scale>
        <p:origin x="-784"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CC3DFD-833A-354B-B955-857E523DD3D4}" type="datetimeFigureOut">
              <a:rPr lang="en-US" smtClean="0"/>
              <a:pPr/>
              <a:t>3/17/15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C3DFD-833A-354B-B955-857E523DD3D4}" type="datetimeFigureOut">
              <a:rPr lang="en-US" smtClean="0"/>
              <a:pPr/>
              <a:t>3/17/15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C3DFD-833A-354B-B955-857E523DD3D4}" type="datetimeFigureOut">
              <a:rPr lang="en-US" smtClean="0"/>
              <a:pPr/>
              <a:t>3/17/15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C3DFD-833A-354B-B955-857E523DD3D4}" type="datetimeFigureOut">
              <a:rPr lang="en-US" smtClean="0"/>
              <a:pPr/>
              <a:t>3/17/15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CC3DFD-833A-354B-B955-857E523DD3D4}" type="datetimeFigureOut">
              <a:rPr lang="en-US" smtClean="0"/>
              <a:pPr/>
              <a:t>3/17/15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CC3DFD-833A-354B-B955-857E523DD3D4}" type="datetimeFigureOut">
              <a:rPr lang="en-US" smtClean="0"/>
              <a:pPr/>
              <a:t>3/17/15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CC3DFD-833A-354B-B955-857E523DD3D4}" type="datetimeFigureOut">
              <a:rPr lang="en-US" smtClean="0"/>
              <a:pPr/>
              <a:t>3/17/15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CC3DFD-833A-354B-B955-857E523DD3D4}" type="datetimeFigureOut">
              <a:rPr lang="en-US" smtClean="0"/>
              <a:pPr/>
              <a:t>3/17/15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C3DFD-833A-354B-B955-857E523DD3D4}" type="datetimeFigureOut">
              <a:rPr lang="en-US" smtClean="0"/>
              <a:pPr/>
              <a:t>3/17/15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CC3DFD-833A-354B-B955-857E523DD3D4}" type="datetimeFigureOut">
              <a:rPr lang="en-US" smtClean="0"/>
              <a:pPr/>
              <a:t>3/17/15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CC3DFD-833A-354B-B955-857E523DD3D4}" type="datetimeFigureOut">
              <a:rPr lang="en-US" smtClean="0"/>
              <a:pPr/>
              <a:t>3/17/15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D3802-BFB6-2546-8A73-1F60C627F67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C3DFD-833A-354B-B955-857E523DD3D4}" type="datetimeFigureOut">
              <a:rPr lang="en-US" smtClean="0"/>
              <a:pPr/>
              <a:t>3/17/15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D3802-BFB6-2546-8A73-1F60C627F6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March 18</a:t>
            </a:r>
            <a:r>
              <a:rPr lang="en-US" baseline="30000" dirty="0" smtClean="0"/>
              <a:t>th</a:t>
            </a:r>
            <a:r>
              <a:rPr lang="en-US" dirty="0" smtClean="0"/>
              <a:t> </a:t>
            </a:r>
            <a:endParaRPr lang="en-US" dirty="0"/>
          </a:p>
        </p:txBody>
      </p:sp>
      <p:sp>
        <p:nvSpPr>
          <p:cNvPr id="3" name="Subtitle 2"/>
          <p:cNvSpPr>
            <a:spLocks noGrp="1"/>
          </p:cNvSpPr>
          <p:nvPr>
            <p:ph type="subTitle" idx="1"/>
          </p:nvPr>
        </p:nvSpPr>
        <p:spPr/>
        <p:txBody>
          <a:bodyPr>
            <a:normAutofit fontScale="85000" lnSpcReduction="20000"/>
          </a:bodyPr>
          <a:lstStyle/>
          <a:p>
            <a:r>
              <a:rPr lang="en-US" dirty="0" err="1" smtClean="0"/>
              <a:t>Prion’s</a:t>
            </a:r>
            <a:r>
              <a:rPr lang="en-US" dirty="0" smtClean="0"/>
              <a:t> disease:</a:t>
            </a:r>
          </a:p>
          <a:p>
            <a:r>
              <a:rPr lang="en-US" dirty="0" smtClean="0"/>
              <a:t>Physiologic role of </a:t>
            </a:r>
            <a:r>
              <a:rPr lang="en-US" dirty="0" err="1" smtClean="0"/>
              <a:t>PrP</a:t>
            </a:r>
            <a:r>
              <a:rPr lang="en-US" baseline="30000" dirty="0" err="1" smtClean="0"/>
              <a:t>c</a:t>
            </a:r>
            <a:endParaRPr lang="en-US" baseline="30000" dirty="0" smtClean="0"/>
          </a:p>
          <a:p>
            <a:r>
              <a:rPr lang="en-US" dirty="0" smtClean="0"/>
              <a:t>Propagation of </a:t>
            </a:r>
            <a:r>
              <a:rPr lang="en-US" dirty="0" err="1" smtClean="0"/>
              <a:t>PrP</a:t>
            </a:r>
            <a:r>
              <a:rPr lang="en-US" baseline="30000" dirty="0" err="1" smtClean="0"/>
              <a:t>sc</a:t>
            </a:r>
            <a:endParaRPr lang="en-US" baseline="30000" dirty="0" smtClean="0"/>
          </a:p>
          <a:p>
            <a:r>
              <a:rPr lang="en-US" dirty="0" smtClean="0"/>
              <a:t>Possible treatments for CJD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76200" y="441325"/>
            <a:ext cx="9007475" cy="4154983"/>
          </a:xfrm>
          <a:prstGeom prst="rect">
            <a:avLst/>
          </a:prstGeom>
          <a:noFill/>
          <a:ln w="9525">
            <a:noFill/>
            <a:miter lim="800000"/>
            <a:headEnd/>
            <a:tailEnd/>
          </a:ln>
        </p:spPr>
        <p:txBody>
          <a:bodyPr>
            <a:prstTxWarp prst="textNoShape">
              <a:avLst/>
            </a:prstTxWarp>
            <a:spAutoFit/>
          </a:bodyPr>
          <a:lstStyle/>
          <a:p>
            <a:pPr algn="ctr"/>
            <a:r>
              <a:rPr lang="en-US" sz="3000" b="1" dirty="0" err="1">
                <a:solidFill>
                  <a:srgbClr val="CF073D"/>
                </a:solidFill>
              </a:rPr>
              <a:t>Antiapoptotic</a:t>
            </a:r>
            <a:r>
              <a:rPr lang="en-US" sz="3000" b="1" dirty="0">
                <a:solidFill>
                  <a:srgbClr val="CF073D"/>
                </a:solidFill>
              </a:rPr>
              <a:t> function:</a:t>
            </a:r>
            <a:r>
              <a:rPr lang="en-US" sz="2000" b="1" dirty="0">
                <a:solidFill>
                  <a:srgbClr val="CF073D"/>
                </a:solidFill>
              </a:rPr>
              <a:t> </a:t>
            </a:r>
          </a:p>
          <a:p>
            <a:pPr algn="ctr"/>
            <a:endParaRPr lang="en-US" sz="2000" b="1" dirty="0">
              <a:solidFill>
                <a:srgbClr val="CF073D"/>
              </a:solidFill>
            </a:endParaRPr>
          </a:p>
          <a:p>
            <a:pPr algn="ctr"/>
            <a:endParaRPr lang="en-US" sz="2000" b="1" dirty="0"/>
          </a:p>
          <a:p>
            <a:pPr algn="ctr"/>
            <a:endParaRPr lang="en-US" sz="2000" b="1" dirty="0"/>
          </a:p>
          <a:p>
            <a:endParaRPr lang="en-US" sz="2000" b="1" dirty="0"/>
          </a:p>
          <a:p>
            <a:r>
              <a:rPr lang="en-US" sz="2200" b="1" dirty="0" err="1"/>
              <a:t>PrP</a:t>
            </a:r>
            <a:r>
              <a:rPr lang="en-US" sz="2200" b="1" baseline="30000" dirty="0" err="1"/>
              <a:t>c</a:t>
            </a:r>
            <a:r>
              <a:rPr lang="en-US" sz="2200" b="1" dirty="0"/>
              <a:t> KO mice are more susceptible to apoptosis.</a:t>
            </a:r>
          </a:p>
          <a:p>
            <a:endParaRPr lang="en-US" sz="2200" b="1" dirty="0"/>
          </a:p>
          <a:p>
            <a:endParaRPr lang="en-US" sz="2200" b="1" dirty="0"/>
          </a:p>
          <a:p>
            <a:endParaRPr lang="en-US" sz="2200" b="1" dirty="0"/>
          </a:p>
          <a:p>
            <a:endParaRPr lang="en-US" sz="2200" b="1" dirty="0"/>
          </a:p>
          <a:p>
            <a:r>
              <a:rPr lang="en-US" sz="2200" b="1" dirty="0"/>
              <a:t>Following ischemic injury, </a:t>
            </a:r>
            <a:r>
              <a:rPr lang="en-US" sz="2200" b="1" dirty="0" err="1"/>
              <a:t>PrP</a:t>
            </a:r>
            <a:r>
              <a:rPr lang="en-US" sz="2200" b="1" baseline="30000" dirty="0" err="1"/>
              <a:t>c</a:t>
            </a:r>
            <a:r>
              <a:rPr lang="en-US" sz="2200" b="1" dirty="0"/>
              <a:t> KO mice have increased infarct volume and increased </a:t>
            </a:r>
            <a:r>
              <a:rPr lang="en-US" sz="2200" b="1" dirty="0" err="1"/>
              <a:t>caspase</a:t>
            </a:r>
            <a:r>
              <a:rPr lang="en-US" sz="2200" b="1" dirty="0"/>
              <a:t> 3 activation.</a:t>
            </a:r>
            <a:endParaRPr lang="en-US" sz="2200" b="1" dirty="0">
              <a:solidFill>
                <a:srgbClr val="CF073D"/>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1141" y="1647321"/>
            <a:ext cx="5571671" cy="4426422"/>
          </a:xfrm>
          <a:prstGeom prst="rect">
            <a:avLst/>
          </a:prstGeom>
        </p:spPr>
      </p:pic>
      <p:sp>
        <p:nvSpPr>
          <p:cNvPr id="3" name="TextBox 5"/>
          <p:cNvSpPr txBox="1">
            <a:spLocks noChangeArrowheads="1"/>
          </p:cNvSpPr>
          <p:nvPr/>
        </p:nvSpPr>
        <p:spPr bwMode="auto">
          <a:xfrm>
            <a:off x="3601703" y="1181423"/>
            <a:ext cx="615974" cy="461665"/>
          </a:xfrm>
          <a:prstGeom prst="rect">
            <a:avLst/>
          </a:prstGeom>
          <a:noFill/>
          <a:ln w="9525">
            <a:noFill/>
            <a:miter lim="800000"/>
            <a:headEnd/>
            <a:tailEnd/>
          </a:ln>
        </p:spPr>
        <p:txBody>
          <a:bodyPr wrap="none">
            <a:prstTxWarp prst="textNoShape">
              <a:avLst/>
            </a:prstTxWarp>
            <a:spAutoFit/>
          </a:bodyPr>
          <a:lstStyle/>
          <a:p>
            <a:r>
              <a:rPr lang="en-US" sz="2400" b="1"/>
              <a:t>WT</a:t>
            </a:r>
          </a:p>
        </p:txBody>
      </p:sp>
      <p:sp>
        <p:nvSpPr>
          <p:cNvPr id="4" name="TextBox 6"/>
          <p:cNvSpPr txBox="1">
            <a:spLocks noChangeArrowheads="1"/>
          </p:cNvSpPr>
          <p:nvPr/>
        </p:nvSpPr>
        <p:spPr bwMode="auto">
          <a:xfrm>
            <a:off x="6472673" y="1170310"/>
            <a:ext cx="615974" cy="461665"/>
          </a:xfrm>
          <a:prstGeom prst="rect">
            <a:avLst/>
          </a:prstGeom>
          <a:noFill/>
          <a:ln w="9525">
            <a:noFill/>
            <a:miter lim="800000"/>
            <a:headEnd/>
            <a:tailEnd/>
          </a:ln>
        </p:spPr>
        <p:txBody>
          <a:bodyPr wrap="none">
            <a:prstTxWarp prst="textNoShape">
              <a:avLst/>
            </a:prstTxWarp>
            <a:spAutoFit/>
          </a:bodyPr>
          <a:lstStyle/>
          <a:p>
            <a:r>
              <a:rPr lang="en-US" sz="2400" b="1" dirty="0"/>
              <a:t>WT</a:t>
            </a:r>
          </a:p>
        </p:txBody>
      </p:sp>
      <p:sp>
        <p:nvSpPr>
          <p:cNvPr id="5" name="TextBox 7"/>
          <p:cNvSpPr txBox="1">
            <a:spLocks noChangeArrowheads="1"/>
          </p:cNvSpPr>
          <p:nvPr/>
        </p:nvSpPr>
        <p:spPr bwMode="auto">
          <a:xfrm>
            <a:off x="2377058" y="1167135"/>
            <a:ext cx="547596" cy="461665"/>
          </a:xfrm>
          <a:prstGeom prst="rect">
            <a:avLst/>
          </a:prstGeom>
          <a:noFill/>
          <a:ln w="9525">
            <a:noFill/>
            <a:miter lim="800000"/>
            <a:headEnd/>
            <a:tailEnd/>
          </a:ln>
        </p:spPr>
        <p:txBody>
          <a:bodyPr wrap="none">
            <a:prstTxWarp prst="textNoShape">
              <a:avLst/>
            </a:prstTxWarp>
            <a:spAutoFit/>
          </a:bodyPr>
          <a:lstStyle/>
          <a:p>
            <a:r>
              <a:rPr lang="en-US" sz="2400" b="1" dirty="0"/>
              <a:t>KO</a:t>
            </a:r>
          </a:p>
        </p:txBody>
      </p:sp>
      <p:sp>
        <p:nvSpPr>
          <p:cNvPr id="6" name="TextBox 8"/>
          <p:cNvSpPr txBox="1">
            <a:spLocks noChangeArrowheads="1"/>
          </p:cNvSpPr>
          <p:nvPr/>
        </p:nvSpPr>
        <p:spPr bwMode="auto">
          <a:xfrm>
            <a:off x="5087355" y="1181423"/>
            <a:ext cx="547596" cy="461665"/>
          </a:xfrm>
          <a:prstGeom prst="rect">
            <a:avLst/>
          </a:prstGeom>
          <a:noFill/>
          <a:ln w="9525">
            <a:noFill/>
            <a:miter lim="800000"/>
            <a:headEnd/>
            <a:tailEnd/>
          </a:ln>
        </p:spPr>
        <p:txBody>
          <a:bodyPr wrap="none">
            <a:prstTxWarp prst="textNoShape">
              <a:avLst/>
            </a:prstTxWarp>
            <a:spAutoFit/>
          </a:bodyPr>
          <a:lstStyle/>
          <a:p>
            <a:r>
              <a:rPr lang="en-US" sz="2400" b="1" dirty="0"/>
              <a:t>KO</a:t>
            </a:r>
          </a:p>
        </p:txBody>
      </p:sp>
      <p:sp>
        <p:nvSpPr>
          <p:cNvPr id="7" name="TextBox 12"/>
          <p:cNvSpPr txBox="1">
            <a:spLocks noChangeArrowheads="1"/>
          </p:cNvSpPr>
          <p:nvPr/>
        </p:nvSpPr>
        <p:spPr bwMode="auto">
          <a:xfrm>
            <a:off x="572155" y="3003873"/>
            <a:ext cx="1228986" cy="369332"/>
          </a:xfrm>
          <a:prstGeom prst="rect">
            <a:avLst/>
          </a:prstGeom>
          <a:noFill/>
          <a:ln w="9525">
            <a:noFill/>
            <a:miter lim="800000"/>
            <a:headEnd/>
            <a:tailEnd/>
          </a:ln>
        </p:spPr>
        <p:txBody>
          <a:bodyPr wrap="square">
            <a:prstTxWarp prst="textNoShape">
              <a:avLst/>
            </a:prstTxWarp>
            <a:spAutoFit/>
          </a:bodyPr>
          <a:lstStyle/>
          <a:p>
            <a:r>
              <a:rPr lang="en-US" b="1" dirty="0"/>
              <a:t>Permanent</a:t>
            </a:r>
          </a:p>
        </p:txBody>
      </p:sp>
      <p:sp>
        <p:nvSpPr>
          <p:cNvPr id="8" name="TextBox 13"/>
          <p:cNvSpPr txBox="1">
            <a:spLocks noChangeArrowheads="1"/>
          </p:cNvSpPr>
          <p:nvPr/>
        </p:nvSpPr>
        <p:spPr bwMode="auto">
          <a:xfrm>
            <a:off x="7456242" y="3011024"/>
            <a:ext cx="1064325" cy="369332"/>
          </a:xfrm>
          <a:prstGeom prst="rect">
            <a:avLst/>
          </a:prstGeom>
          <a:noFill/>
          <a:ln w="9525">
            <a:noFill/>
            <a:miter lim="800000"/>
            <a:headEnd/>
            <a:tailEnd/>
          </a:ln>
        </p:spPr>
        <p:txBody>
          <a:bodyPr wrap="square">
            <a:prstTxWarp prst="textNoShape">
              <a:avLst/>
            </a:prstTxWarp>
            <a:spAutoFit/>
          </a:bodyPr>
          <a:lstStyle/>
          <a:p>
            <a:r>
              <a:rPr lang="en-US" b="1" dirty="0"/>
              <a:t>Transient</a:t>
            </a:r>
          </a:p>
        </p:txBody>
      </p:sp>
      <p:pic>
        <p:nvPicPr>
          <p:cNvPr id="9" name="Picture 8"/>
          <p:cNvPicPr>
            <a:picLocks noChangeAspect="1" noChangeArrowheads="1"/>
          </p:cNvPicPr>
          <p:nvPr/>
        </p:nvPicPr>
        <p:blipFill>
          <a:blip r:embed="rId3"/>
          <a:srcRect/>
          <a:stretch>
            <a:fillRect/>
          </a:stretch>
        </p:blipFill>
        <p:spPr bwMode="auto">
          <a:xfrm>
            <a:off x="6705600" y="6600825"/>
            <a:ext cx="2209800" cy="180975"/>
          </a:xfrm>
          <a:prstGeom prst="rect">
            <a:avLst/>
          </a:prstGeom>
          <a:noFill/>
          <a:ln w="9525">
            <a:noFill/>
            <a:miter lim="800000"/>
            <a:headEnd/>
            <a:tailEnd/>
          </a:ln>
        </p:spPr>
      </p:pic>
      <p:sp>
        <p:nvSpPr>
          <p:cNvPr id="10" name="Text Box 9"/>
          <p:cNvSpPr txBox="1">
            <a:spLocks noChangeArrowheads="1"/>
          </p:cNvSpPr>
          <p:nvPr/>
        </p:nvSpPr>
        <p:spPr bwMode="auto">
          <a:xfrm>
            <a:off x="174835" y="304800"/>
            <a:ext cx="8840882"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Infarcts are larger in </a:t>
            </a:r>
            <a:r>
              <a:rPr lang="en-US" sz="3000" b="1" dirty="0" err="1">
                <a:solidFill>
                  <a:srgbClr val="FF0000"/>
                </a:solidFill>
              </a:rPr>
              <a:t>PrP</a:t>
            </a:r>
            <a:r>
              <a:rPr lang="en-US" sz="3000" b="1" baseline="30000" dirty="0" err="1">
                <a:solidFill>
                  <a:srgbClr val="FF0000"/>
                </a:solidFill>
              </a:rPr>
              <a:t>c</a:t>
            </a:r>
            <a:r>
              <a:rPr lang="en-US" sz="3000" b="1" dirty="0">
                <a:solidFill>
                  <a:srgbClr val="FF0000"/>
                </a:solidFill>
              </a:rPr>
              <a:t> KO mice after ischemic injury</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3783988" y="984627"/>
            <a:ext cx="4741303" cy="5616198"/>
          </a:xfrm>
          <a:prstGeom prst="rect">
            <a:avLst/>
          </a:prstGeom>
          <a:noFill/>
          <a:ln w="9525">
            <a:noFill/>
            <a:miter lim="800000"/>
            <a:headEnd/>
            <a:tailEnd/>
          </a:ln>
        </p:spPr>
      </p:pic>
      <p:pic>
        <p:nvPicPr>
          <p:cNvPr id="43011" name="Picture 3"/>
          <p:cNvPicPr>
            <a:picLocks noChangeAspect="1" noChangeArrowheads="1"/>
          </p:cNvPicPr>
          <p:nvPr/>
        </p:nvPicPr>
        <p:blipFill>
          <a:blip r:embed="rId3"/>
          <a:srcRect/>
          <a:stretch>
            <a:fillRect/>
          </a:stretch>
        </p:blipFill>
        <p:spPr bwMode="auto">
          <a:xfrm>
            <a:off x="213932" y="2526707"/>
            <a:ext cx="3134864" cy="886931"/>
          </a:xfrm>
          <a:prstGeom prst="rect">
            <a:avLst/>
          </a:prstGeom>
          <a:noFill/>
          <a:ln w="9525">
            <a:noFill/>
            <a:miter lim="800000"/>
            <a:headEnd/>
            <a:tailEnd/>
          </a:ln>
        </p:spPr>
      </p:pic>
      <p:pic>
        <p:nvPicPr>
          <p:cNvPr id="43012" name="Picture 4"/>
          <p:cNvPicPr>
            <a:picLocks noChangeAspect="1" noChangeArrowheads="1"/>
          </p:cNvPicPr>
          <p:nvPr/>
        </p:nvPicPr>
        <p:blipFill>
          <a:blip r:embed="rId4"/>
          <a:srcRect/>
          <a:stretch>
            <a:fillRect/>
          </a:stretch>
        </p:blipFill>
        <p:spPr bwMode="auto">
          <a:xfrm>
            <a:off x="6705600" y="6600825"/>
            <a:ext cx="2209800" cy="180975"/>
          </a:xfrm>
          <a:prstGeom prst="rect">
            <a:avLst/>
          </a:prstGeom>
          <a:noFill/>
          <a:ln w="9525">
            <a:noFill/>
            <a:miter lim="800000"/>
            <a:headEnd/>
            <a:tailEnd/>
          </a:ln>
        </p:spPr>
      </p:pic>
      <p:sp>
        <p:nvSpPr>
          <p:cNvPr id="43013" name="Text Box 5"/>
          <p:cNvSpPr txBox="1">
            <a:spLocks noChangeArrowheads="1"/>
          </p:cNvSpPr>
          <p:nvPr/>
        </p:nvSpPr>
        <p:spPr bwMode="auto">
          <a:xfrm>
            <a:off x="441325" y="92075"/>
            <a:ext cx="8397875" cy="892552"/>
          </a:xfrm>
          <a:prstGeom prst="rect">
            <a:avLst/>
          </a:prstGeom>
          <a:noFill/>
          <a:ln w="9525">
            <a:noFill/>
            <a:miter lim="800000"/>
            <a:headEnd/>
            <a:tailEnd/>
          </a:ln>
        </p:spPr>
        <p:txBody>
          <a:bodyPr>
            <a:prstTxWarp prst="textNoShape">
              <a:avLst/>
            </a:prstTxWarp>
            <a:spAutoFit/>
          </a:bodyPr>
          <a:lstStyle/>
          <a:p>
            <a:pPr algn="ctr"/>
            <a:r>
              <a:rPr lang="en-US" sz="2600" b="1" dirty="0">
                <a:solidFill>
                  <a:srgbClr val="FF0000"/>
                </a:solidFill>
              </a:rPr>
              <a:t>Levels of activated </a:t>
            </a:r>
            <a:r>
              <a:rPr lang="en-US" sz="2600" b="1" dirty="0" err="1">
                <a:solidFill>
                  <a:srgbClr val="FF0000"/>
                </a:solidFill>
              </a:rPr>
              <a:t>caspase</a:t>
            </a:r>
            <a:r>
              <a:rPr lang="en-US" sz="2600" b="1" dirty="0">
                <a:solidFill>
                  <a:srgbClr val="FF0000"/>
                </a:solidFill>
              </a:rPr>
              <a:t> 3 are increased in </a:t>
            </a:r>
            <a:r>
              <a:rPr lang="en-US" sz="2600" b="1" dirty="0" err="1">
                <a:solidFill>
                  <a:srgbClr val="FF0000"/>
                </a:solidFill>
              </a:rPr>
              <a:t>PrPc</a:t>
            </a:r>
            <a:r>
              <a:rPr lang="en-US" sz="2600" b="1" dirty="0">
                <a:solidFill>
                  <a:srgbClr val="FF0000"/>
                </a:solidFill>
              </a:rPr>
              <a:t> KO mice after ischemic injury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76200" y="914400"/>
            <a:ext cx="8991600" cy="4308872"/>
          </a:xfrm>
          <a:prstGeom prst="rect">
            <a:avLst/>
          </a:prstGeom>
          <a:noFill/>
          <a:ln w="9525">
            <a:noFill/>
            <a:miter lim="800000"/>
            <a:headEnd/>
            <a:tailEnd/>
          </a:ln>
        </p:spPr>
        <p:txBody>
          <a:bodyPr>
            <a:prstTxWarp prst="textNoShape">
              <a:avLst/>
            </a:prstTxWarp>
            <a:spAutoFit/>
          </a:bodyPr>
          <a:lstStyle/>
          <a:p>
            <a:pPr algn="ctr"/>
            <a:r>
              <a:rPr lang="en-US" sz="3000" b="1" dirty="0" err="1">
                <a:solidFill>
                  <a:srgbClr val="CF073D"/>
                </a:solidFill>
              </a:rPr>
              <a:t>PrP</a:t>
            </a:r>
            <a:r>
              <a:rPr lang="en-US" sz="3000" b="1" baseline="30000" dirty="0" err="1">
                <a:solidFill>
                  <a:srgbClr val="CF073D"/>
                </a:solidFill>
              </a:rPr>
              <a:t>c</a:t>
            </a:r>
            <a:r>
              <a:rPr lang="en-US" sz="3000" b="1" baseline="30000" dirty="0">
                <a:solidFill>
                  <a:srgbClr val="CF073D"/>
                </a:solidFill>
              </a:rPr>
              <a:t> </a:t>
            </a:r>
            <a:r>
              <a:rPr lang="en-US" sz="3000" b="1" dirty="0">
                <a:solidFill>
                  <a:srgbClr val="CF073D"/>
                </a:solidFill>
              </a:rPr>
              <a:t>protects against oxidative stress</a:t>
            </a:r>
            <a:endParaRPr lang="en-US" b="1" dirty="0"/>
          </a:p>
          <a:p>
            <a:endParaRPr lang="en-US" b="1" dirty="0"/>
          </a:p>
          <a:p>
            <a:endParaRPr lang="en-US" b="1" dirty="0"/>
          </a:p>
          <a:p>
            <a:r>
              <a:rPr lang="en-US" sz="2400" b="1" dirty="0" err="1"/>
              <a:t>PrP</a:t>
            </a:r>
            <a:r>
              <a:rPr lang="en-US" sz="2400" b="1" baseline="30000" dirty="0" err="1"/>
              <a:t>c</a:t>
            </a:r>
            <a:r>
              <a:rPr lang="en-US" sz="2400" b="1" dirty="0"/>
              <a:t> </a:t>
            </a:r>
            <a:r>
              <a:rPr lang="en-US" sz="2400" b="1" dirty="0" err="1"/>
              <a:t>Ko</a:t>
            </a:r>
            <a:r>
              <a:rPr lang="en-US" sz="2400" b="1" dirty="0"/>
              <a:t> mice are more susceptible to damage by H</a:t>
            </a:r>
            <a:r>
              <a:rPr lang="en-US" sz="2400" b="1" baseline="-25000" dirty="0"/>
              <a:t>2</a:t>
            </a:r>
            <a:r>
              <a:rPr lang="en-US" sz="2400" b="1" dirty="0"/>
              <a:t>O</a:t>
            </a:r>
            <a:r>
              <a:rPr lang="en-US" sz="2400" b="1" baseline="-25000" dirty="0"/>
              <a:t>2</a:t>
            </a:r>
            <a:endParaRPr lang="en-US" sz="2400" b="1" dirty="0"/>
          </a:p>
          <a:p>
            <a:endParaRPr lang="en-US" sz="2400" b="1" dirty="0"/>
          </a:p>
          <a:p>
            <a:r>
              <a:rPr lang="en-US" sz="2400" b="1" dirty="0" err="1"/>
              <a:t>PrP</a:t>
            </a:r>
            <a:r>
              <a:rPr lang="en-US" sz="2400" b="1" baseline="30000" dirty="0" err="1"/>
              <a:t>c</a:t>
            </a:r>
            <a:r>
              <a:rPr lang="en-US" sz="2400" b="1" dirty="0"/>
              <a:t> KO mice have reduced SOD activity</a:t>
            </a:r>
          </a:p>
          <a:p>
            <a:endParaRPr lang="en-US" sz="2400" b="1" dirty="0"/>
          </a:p>
          <a:p>
            <a:r>
              <a:rPr lang="en-US" sz="2400" b="1" dirty="0"/>
              <a:t>Brain of </a:t>
            </a:r>
            <a:r>
              <a:rPr lang="en-US" sz="2400" b="1" dirty="0" err="1"/>
              <a:t>PrP</a:t>
            </a:r>
            <a:r>
              <a:rPr lang="en-US" sz="2400" b="1" baseline="30000" dirty="0" err="1"/>
              <a:t>c</a:t>
            </a:r>
            <a:r>
              <a:rPr lang="en-US" sz="2400" b="1" dirty="0"/>
              <a:t> KO mice has increased levels of </a:t>
            </a:r>
            <a:r>
              <a:rPr lang="en-US" sz="2400" b="1" dirty="0" smtClean="0"/>
              <a:t>oxidized </a:t>
            </a:r>
            <a:r>
              <a:rPr lang="en-US" sz="2400" b="1" dirty="0"/>
              <a:t>proteins, lipids, DNA.</a:t>
            </a:r>
          </a:p>
          <a:p>
            <a:endParaRPr lang="en-US" b="1" dirty="0"/>
          </a:p>
          <a:p>
            <a:endParaRPr lang="en-US" b="1" dirty="0"/>
          </a:p>
          <a:p>
            <a:r>
              <a:rPr lang="en-US" sz="2800" b="1" dirty="0" err="1">
                <a:solidFill>
                  <a:srgbClr val="CF073D"/>
                </a:solidFill>
              </a:rPr>
              <a:t>PrP</a:t>
            </a:r>
            <a:r>
              <a:rPr lang="en-US" sz="2800" b="1" baseline="30000" dirty="0" err="1">
                <a:solidFill>
                  <a:srgbClr val="CF073D"/>
                </a:solidFill>
              </a:rPr>
              <a:t>c</a:t>
            </a:r>
            <a:r>
              <a:rPr lang="en-US" sz="2800" b="1" dirty="0">
                <a:solidFill>
                  <a:srgbClr val="CF073D"/>
                </a:solidFill>
              </a:rPr>
              <a:t> also involved in maintaining mitochondrial integrity</a:t>
            </a:r>
            <a:r>
              <a:rPr lang="en-US" b="1" dirty="0"/>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2398713" y="1066800"/>
            <a:ext cx="4346575" cy="5410200"/>
          </a:xfrm>
          <a:prstGeom prst="rect">
            <a:avLst/>
          </a:prstGeom>
          <a:noFill/>
          <a:ln w="9525">
            <a:noFill/>
            <a:miter lim="800000"/>
            <a:headEnd/>
            <a:tailEnd/>
          </a:ln>
        </p:spPr>
      </p:pic>
      <p:sp>
        <p:nvSpPr>
          <p:cNvPr id="45059" name="Text Box 3"/>
          <p:cNvSpPr txBox="1">
            <a:spLocks noChangeArrowheads="1"/>
          </p:cNvSpPr>
          <p:nvPr/>
        </p:nvSpPr>
        <p:spPr bwMode="auto">
          <a:xfrm>
            <a:off x="560388" y="2133600"/>
            <a:ext cx="1200150" cy="457200"/>
          </a:xfrm>
          <a:prstGeom prst="rect">
            <a:avLst/>
          </a:prstGeom>
          <a:noFill/>
          <a:ln w="9525">
            <a:noFill/>
            <a:miter lim="800000"/>
            <a:headEnd/>
            <a:tailEnd/>
          </a:ln>
        </p:spPr>
        <p:txBody>
          <a:bodyPr wrap="none">
            <a:prstTxWarp prst="textNoShape">
              <a:avLst/>
            </a:prstTxWarp>
            <a:spAutoFit/>
          </a:bodyPr>
          <a:lstStyle/>
          <a:p>
            <a:r>
              <a:rPr lang="en-US" b="1"/>
              <a:t>Control</a:t>
            </a:r>
          </a:p>
        </p:txBody>
      </p:sp>
      <p:sp>
        <p:nvSpPr>
          <p:cNvPr id="45060" name="Text Box 4"/>
          <p:cNvSpPr txBox="1">
            <a:spLocks noChangeArrowheads="1"/>
          </p:cNvSpPr>
          <p:nvPr/>
        </p:nvSpPr>
        <p:spPr bwMode="auto">
          <a:xfrm>
            <a:off x="76200" y="5181600"/>
            <a:ext cx="2241550" cy="457200"/>
          </a:xfrm>
          <a:prstGeom prst="rect">
            <a:avLst/>
          </a:prstGeom>
          <a:noFill/>
          <a:ln w="9525">
            <a:noFill/>
            <a:miter lim="800000"/>
            <a:headEnd/>
            <a:tailEnd/>
          </a:ln>
        </p:spPr>
        <p:txBody>
          <a:bodyPr wrap="none">
            <a:prstTxWarp prst="textNoShape">
              <a:avLst/>
            </a:prstTxWarp>
            <a:spAutoFit/>
          </a:bodyPr>
          <a:lstStyle/>
          <a:p>
            <a:r>
              <a:rPr lang="en-US" b="1"/>
              <a:t>Prion’s infected</a:t>
            </a:r>
          </a:p>
        </p:txBody>
      </p:sp>
      <p:pic>
        <p:nvPicPr>
          <p:cNvPr id="45061" name="Picture 6"/>
          <p:cNvPicPr>
            <a:picLocks noChangeAspect="1" noChangeArrowheads="1"/>
          </p:cNvPicPr>
          <p:nvPr/>
        </p:nvPicPr>
        <p:blipFill>
          <a:blip r:embed="rId3"/>
          <a:srcRect/>
          <a:stretch>
            <a:fillRect/>
          </a:stretch>
        </p:blipFill>
        <p:spPr bwMode="auto">
          <a:xfrm>
            <a:off x="6459538" y="6565900"/>
            <a:ext cx="2608262" cy="215900"/>
          </a:xfrm>
          <a:prstGeom prst="rect">
            <a:avLst/>
          </a:prstGeom>
          <a:noFill/>
          <a:ln w="9525">
            <a:noFill/>
            <a:miter lim="800000"/>
            <a:headEnd/>
            <a:tailEnd/>
          </a:ln>
        </p:spPr>
      </p:pic>
      <p:sp>
        <p:nvSpPr>
          <p:cNvPr id="45062" name="Text Box 7"/>
          <p:cNvSpPr txBox="1">
            <a:spLocks noChangeArrowheads="1"/>
          </p:cNvSpPr>
          <p:nvPr/>
        </p:nvSpPr>
        <p:spPr bwMode="auto">
          <a:xfrm>
            <a:off x="38826" y="228600"/>
            <a:ext cx="9073004"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Mitochondrial structure is disrupted in </a:t>
            </a:r>
            <a:r>
              <a:rPr lang="en-US" sz="2600" b="1" dirty="0" err="1">
                <a:solidFill>
                  <a:srgbClr val="FF0000"/>
                </a:solidFill>
              </a:rPr>
              <a:t>Prion’s</a:t>
            </a:r>
            <a:r>
              <a:rPr lang="en-US" sz="2600" b="1" dirty="0">
                <a:solidFill>
                  <a:srgbClr val="FF0000"/>
                </a:solidFill>
              </a:rPr>
              <a:t> infected hamsters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52400" y="822325"/>
            <a:ext cx="8534400" cy="2062163"/>
          </a:xfrm>
          <a:prstGeom prst="rect">
            <a:avLst/>
          </a:prstGeom>
          <a:noFill/>
          <a:ln w="9525">
            <a:noFill/>
            <a:miter lim="800000"/>
            <a:headEnd/>
            <a:tailEnd/>
          </a:ln>
        </p:spPr>
        <p:txBody>
          <a:bodyPr>
            <a:prstTxWarp prst="textNoShape">
              <a:avLst/>
            </a:prstTxWarp>
            <a:spAutoFit/>
          </a:bodyPr>
          <a:lstStyle/>
          <a:p>
            <a:pPr algn="ctr"/>
            <a:r>
              <a:rPr lang="en-US" sz="2600" b="1" dirty="0" err="1">
                <a:solidFill>
                  <a:srgbClr val="CF073D"/>
                </a:solidFill>
              </a:rPr>
              <a:t>PrP</a:t>
            </a:r>
            <a:r>
              <a:rPr lang="en-US" sz="2600" b="1" baseline="30000" dirty="0" err="1">
                <a:solidFill>
                  <a:srgbClr val="CF073D"/>
                </a:solidFill>
              </a:rPr>
              <a:t>c</a:t>
            </a:r>
            <a:r>
              <a:rPr lang="en-US" sz="2600" b="1" dirty="0">
                <a:solidFill>
                  <a:srgbClr val="CF073D"/>
                </a:solidFill>
              </a:rPr>
              <a:t> maintains synaptic architecture and function</a:t>
            </a:r>
          </a:p>
          <a:p>
            <a:endParaRPr lang="en-US" b="1" dirty="0">
              <a:solidFill>
                <a:srgbClr val="CF073D"/>
              </a:solidFill>
            </a:endParaRPr>
          </a:p>
          <a:p>
            <a:r>
              <a:rPr lang="en-US" sz="2000" b="1" dirty="0" err="1"/>
              <a:t>PrP</a:t>
            </a:r>
            <a:r>
              <a:rPr lang="en-US" sz="2000" b="1" baseline="30000" dirty="0" err="1"/>
              <a:t>c</a:t>
            </a:r>
            <a:r>
              <a:rPr lang="en-US" sz="2000" b="1" dirty="0"/>
              <a:t> localizes mainly at the synaptic terminal</a:t>
            </a:r>
          </a:p>
          <a:p>
            <a:endParaRPr lang="en-US" sz="2000" b="1" dirty="0"/>
          </a:p>
          <a:p>
            <a:r>
              <a:rPr lang="en-US" sz="2000" b="1" dirty="0" err="1"/>
              <a:t>PrP</a:t>
            </a:r>
            <a:r>
              <a:rPr lang="en-US" sz="2000" b="1" baseline="30000" dirty="0" err="1"/>
              <a:t>c</a:t>
            </a:r>
            <a:r>
              <a:rPr lang="en-US" sz="2000" b="1" dirty="0"/>
              <a:t> KO mice have impaired </a:t>
            </a:r>
            <a:r>
              <a:rPr lang="en-US" sz="2000" b="1" dirty="0" err="1"/>
              <a:t>Glutamatergic</a:t>
            </a:r>
            <a:r>
              <a:rPr lang="en-US" sz="2000" b="1" dirty="0"/>
              <a:t> and </a:t>
            </a:r>
            <a:r>
              <a:rPr lang="en-US" sz="2000" b="1" dirty="0" err="1"/>
              <a:t>GABAergic</a:t>
            </a:r>
            <a:r>
              <a:rPr lang="en-US" sz="2000" b="1" dirty="0"/>
              <a:t> transmission, as well as decreased LTP.</a:t>
            </a:r>
          </a:p>
        </p:txBody>
      </p:sp>
      <p:sp>
        <p:nvSpPr>
          <p:cNvPr id="46083" name="Down Arrow 2"/>
          <p:cNvSpPr>
            <a:spLocks noChangeArrowheads="1"/>
          </p:cNvSpPr>
          <p:nvPr/>
        </p:nvSpPr>
        <p:spPr bwMode="auto">
          <a:xfrm>
            <a:off x="3733800" y="3505200"/>
            <a:ext cx="1676400" cy="1600200"/>
          </a:xfrm>
          <a:prstGeom prst="downArrow">
            <a:avLst>
              <a:gd name="adj1" fmla="val 50000"/>
              <a:gd name="adj2" fmla="val 50000"/>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46084" name="Rectangle 3"/>
          <p:cNvSpPr>
            <a:spLocks noChangeArrowheads="1"/>
          </p:cNvSpPr>
          <p:nvPr/>
        </p:nvSpPr>
        <p:spPr bwMode="auto">
          <a:xfrm>
            <a:off x="533400" y="5638800"/>
            <a:ext cx="8382000" cy="461963"/>
          </a:xfrm>
          <a:prstGeom prst="rect">
            <a:avLst/>
          </a:prstGeom>
          <a:noFill/>
          <a:ln w="9525">
            <a:noFill/>
            <a:miter lim="800000"/>
            <a:headEnd/>
            <a:tailEnd/>
          </a:ln>
        </p:spPr>
        <p:txBody>
          <a:bodyPr>
            <a:prstTxWarp prst="textNoShape">
              <a:avLst/>
            </a:prstTxWarp>
            <a:spAutoFit/>
          </a:bodyPr>
          <a:lstStyle/>
          <a:p>
            <a:r>
              <a:rPr lang="en-US" sz="2400" b="1">
                <a:solidFill>
                  <a:srgbClr val="000090"/>
                </a:solidFill>
              </a:rPr>
              <a:t>Synaptic loss is an early pathologic change in prion’s disease.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1136650" y="951434"/>
            <a:ext cx="6869113" cy="3962400"/>
          </a:xfrm>
          <a:prstGeom prst="rect">
            <a:avLst/>
          </a:prstGeom>
          <a:noFill/>
          <a:ln w="9525">
            <a:noFill/>
            <a:miter lim="800000"/>
            <a:headEnd/>
            <a:tailEnd/>
          </a:ln>
        </p:spPr>
      </p:pic>
      <p:pic>
        <p:nvPicPr>
          <p:cNvPr id="47107" name="Picture 3"/>
          <p:cNvPicPr>
            <a:picLocks noChangeAspect="1" noChangeArrowheads="1"/>
          </p:cNvPicPr>
          <p:nvPr/>
        </p:nvPicPr>
        <p:blipFill>
          <a:blip r:embed="rId3"/>
          <a:srcRect/>
          <a:stretch>
            <a:fillRect/>
          </a:stretch>
        </p:blipFill>
        <p:spPr bwMode="auto">
          <a:xfrm>
            <a:off x="762000" y="5142434"/>
            <a:ext cx="7975600" cy="639763"/>
          </a:xfrm>
          <a:prstGeom prst="rect">
            <a:avLst/>
          </a:prstGeom>
          <a:noFill/>
          <a:ln w="9525">
            <a:noFill/>
            <a:miter lim="800000"/>
            <a:headEnd/>
            <a:tailEnd/>
          </a:ln>
        </p:spPr>
      </p:pic>
      <p:pic>
        <p:nvPicPr>
          <p:cNvPr id="47108" name="Picture 4"/>
          <p:cNvPicPr>
            <a:picLocks noChangeAspect="1" noChangeArrowheads="1"/>
          </p:cNvPicPr>
          <p:nvPr/>
        </p:nvPicPr>
        <p:blipFill>
          <a:blip r:embed="rId4"/>
          <a:srcRect/>
          <a:stretch>
            <a:fillRect/>
          </a:stretch>
        </p:blipFill>
        <p:spPr bwMode="auto">
          <a:xfrm>
            <a:off x="4979988" y="6518275"/>
            <a:ext cx="4011612" cy="263525"/>
          </a:xfrm>
          <a:prstGeom prst="rect">
            <a:avLst/>
          </a:prstGeom>
          <a:noFill/>
          <a:ln w="9525">
            <a:noFill/>
            <a:miter lim="800000"/>
            <a:headEnd/>
            <a:tailEnd/>
          </a:ln>
        </p:spPr>
      </p:pic>
      <p:sp>
        <p:nvSpPr>
          <p:cNvPr id="47109" name="Text Box 5"/>
          <p:cNvSpPr txBox="1">
            <a:spLocks noChangeArrowheads="1"/>
          </p:cNvSpPr>
          <p:nvPr/>
        </p:nvSpPr>
        <p:spPr bwMode="auto">
          <a:xfrm>
            <a:off x="285234" y="97209"/>
            <a:ext cx="8567983" cy="492443"/>
          </a:xfrm>
          <a:prstGeom prst="rect">
            <a:avLst/>
          </a:prstGeom>
          <a:noFill/>
          <a:ln w="9525">
            <a:noFill/>
            <a:miter lim="800000"/>
            <a:headEnd/>
            <a:tailEnd/>
          </a:ln>
        </p:spPr>
        <p:txBody>
          <a:bodyPr wrap="none">
            <a:prstTxWarp prst="textNoShape">
              <a:avLst/>
            </a:prstTxWarp>
            <a:spAutoFit/>
          </a:bodyPr>
          <a:lstStyle/>
          <a:p>
            <a:r>
              <a:rPr lang="en-US" sz="2600" b="1" dirty="0" err="1">
                <a:solidFill>
                  <a:srgbClr val="CF073D"/>
                </a:solidFill>
              </a:rPr>
              <a:t>PrP</a:t>
            </a:r>
            <a:r>
              <a:rPr lang="en-US" sz="2600" b="1" dirty="0">
                <a:solidFill>
                  <a:srgbClr val="CF073D"/>
                </a:solidFill>
              </a:rPr>
              <a:t> stains as a flocculate/amorphous form at a synaptic level</a:t>
            </a:r>
          </a:p>
        </p:txBody>
      </p:sp>
      <p:sp>
        <p:nvSpPr>
          <p:cNvPr id="6" name="TextBox 5"/>
          <p:cNvSpPr txBox="1"/>
          <p:nvPr/>
        </p:nvSpPr>
        <p:spPr>
          <a:xfrm>
            <a:off x="3518186" y="5871944"/>
            <a:ext cx="2491412" cy="646331"/>
          </a:xfrm>
          <a:prstGeom prst="rect">
            <a:avLst/>
          </a:prstGeom>
          <a:noFill/>
        </p:spPr>
        <p:txBody>
          <a:bodyPr wrap="none" rtlCol="0">
            <a:spAutoFit/>
          </a:bodyPr>
          <a:lstStyle/>
          <a:p>
            <a:r>
              <a:rPr lang="en-US" sz="1200" b="1" dirty="0" smtClean="0"/>
              <a:t>Thin arrows: synaptic contacts</a:t>
            </a:r>
          </a:p>
          <a:p>
            <a:r>
              <a:rPr lang="en-US" sz="1200" b="1" dirty="0" smtClean="0"/>
              <a:t>Arrowheads: Post-synaptic densities</a:t>
            </a:r>
          </a:p>
          <a:p>
            <a:r>
              <a:rPr lang="en-US" sz="1200" b="1" dirty="0" smtClean="0"/>
              <a:t>Arrow: pre-synaptic mitochondria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304800" y="1735138"/>
            <a:ext cx="8534400" cy="3370262"/>
          </a:xfrm>
          <a:prstGeom prst="rect">
            <a:avLst/>
          </a:prstGeom>
          <a:noFill/>
          <a:ln w="9525">
            <a:noFill/>
            <a:miter lim="800000"/>
            <a:headEnd/>
            <a:tailEnd/>
          </a:ln>
        </p:spPr>
      </p:pic>
      <p:pic>
        <p:nvPicPr>
          <p:cNvPr id="48131" name="Picture 3"/>
          <p:cNvPicPr>
            <a:picLocks noChangeAspect="1" noChangeArrowheads="1"/>
          </p:cNvPicPr>
          <p:nvPr/>
        </p:nvPicPr>
        <p:blipFill>
          <a:blip r:embed="rId3"/>
          <a:srcRect/>
          <a:stretch>
            <a:fillRect/>
          </a:stretch>
        </p:blipFill>
        <p:spPr bwMode="auto">
          <a:xfrm>
            <a:off x="609600" y="4953000"/>
            <a:ext cx="8001000" cy="1450975"/>
          </a:xfrm>
          <a:prstGeom prst="rect">
            <a:avLst/>
          </a:prstGeom>
          <a:noFill/>
          <a:ln w="9525">
            <a:noFill/>
            <a:miter lim="800000"/>
            <a:headEnd/>
            <a:tailEnd/>
          </a:ln>
        </p:spPr>
      </p:pic>
      <p:sp>
        <p:nvSpPr>
          <p:cNvPr id="48132" name="Text Box 4"/>
          <p:cNvSpPr txBox="1">
            <a:spLocks noChangeArrowheads="1"/>
          </p:cNvSpPr>
          <p:nvPr/>
        </p:nvSpPr>
        <p:spPr bwMode="auto">
          <a:xfrm>
            <a:off x="2371725" y="242888"/>
            <a:ext cx="4411663"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PrP</a:t>
            </a:r>
            <a:r>
              <a:rPr lang="en-US" sz="2800" b="1" baseline="30000">
                <a:solidFill>
                  <a:srgbClr val="FF0000"/>
                </a:solidFill>
              </a:rPr>
              <a:t>c </a:t>
            </a:r>
            <a:r>
              <a:rPr lang="en-US" sz="2800" b="1">
                <a:solidFill>
                  <a:srgbClr val="FF0000"/>
                </a:solidFill>
              </a:rPr>
              <a:t>physiological functions</a:t>
            </a:r>
          </a:p>
        </p:txBody>
      </p:sp>
      <p:pic>
        <p:nvPicPr>
          <p:cNvPr id="48133" name="Picture 5"/>
          <p:cNvPicPr>
            <a:picLocks noChangeAspect="1" noChangeArrowheads="1"/>
          </p:cNvPicPr>
          <p:nvPr/>
        </p:nvPicPr>
        <p:blipFill>
          <a:blip r:embed="rId4"/>
          <a:srcRect/>
          <a:stretch>
            <a:fillRect/>
          </a:stretch>
        </p:blipFill>
        <p:spPr bwMode="auto">
          <a:xfrm>
            <a:off x="5791200" y="6477000"/>
            <a:ext cx="3086100" cy="21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304800" y="2697163"/>
            <a:ext cx="8534400" cy="1077912"/>
          </a:xfrm>
          <a:prstGeom prst="rect">
            <a:avLst/>
          </a:prstGeom>
          <a:noFill/>
          <a:ln w="9525">
            <a:noFill/>
            <a:miter lim="800000"/>
            <a:headEnd/>
            <a:tailEnd/>
          </a:ln>
        </p:spPr>
        <p:txBody>
          <a:bodyPr>
            <a:prstTxWarp prst="textNoShape">
              <a:avLst/>
            </a:prstTxWarp>
            <a:spAutoFit/>
          </a:bodyPr>
          <a:lstStyle/>
          <a:p>
            <a:pPr algn="ctr"/>
            <a:r>
              <a:rPr lang="en-US" sz="3200" b="1">
                <a:solidFill>
                  <a:srgbClr val="FF0000"/>
                </a:solidFill>
              </a:rPr>
              <a:t>How does the prion form? </a:t>
            </a:r>
          </a:p>
          <a:p>
            <a:pPr algn="ctr"/>
            <a:r>
              <a:rPr lang="en-US" sz="3200" b="1">
                <a:solidFill>
                  <a:srgbClr val="FF0000"/>
                </a:solidFill>
              </a:rPr>
              <a:t>How does it propagate?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858838" y="1225053"/>
            <a:ext cx="7370762" cy="5151935"/>
          </a:xfrm>
          <a:prstGeom prst="rect">
            <a:avLst/>
          </a:prstGeom>
          <a:noFill/>
          <a:ln w="9525">
            <a:noFill/>
            <a:miter lim="800000"/>
            <a:headEnd/>
            <a:tailEnd/>
          </a:ln>
        </p:spPr>
      </p:pic>
      <p:pic>
        <p:nvPicPr>
          <p:cNvPr id="50179" name="Picture 3"/>
          <p:cNvPicPr>
            <a:picLocks noChangeAspect="1" noChangeArrowheads="1"/>
          </p:cNvPicPr>
          <p:nvPr/>
        </p:nvPicPr>
        <p:blipFill>
          <a:blip r:embed="rId3"/>
          <a:srcRect/>
          <a:stretch>
            <a:fillRect/>
          </a:stretch>
        </p:blipFill>
        <p:spPr bwMode="auto">
          <a:xfrm>
            <a:off x="5562600" y="6376988"/>
            <a:ext cx="3302000" cy="201612"/>
          </a:xfrm>
          <a:prstGeom prst="rect">
            <a:avLst/>
          </a:prstGeom>
          <a:noFill/>
          <a:ln w="9525">
            <a:noFill/>
            <a:miter lim="800000"/>
            <a:headEnd/>
            <a:tailEnd/>
          </a:ln>
        </p:spPr>
      </p:pic>
      <p:sp>
        <p:nvSpPr>
          <p:cNvPr id="50180" name="Text Box 4"/>
          <p:cNvSpPr txBox="1">
            <a:spLocks noChangeArrowheads="1"/>
          </p:cNvSpPr>
          <p:nvPr/>
        </p:nvSpPr>
        <p:spPr bwMode="auto">
          <a:xfrm>
            <a:off x="4586288" y="6324600"/>
            <a:ext cx="1031875" cy="320675"/>
          </a:xfrm>
          <a:prstGeom prst="rect">
            <a:avLst/>
          </a:prstGeom>
          <a:noFill/>
          <a:ln w="9525">
            <a:noFill/>
            <a:miter lim="800000"/>
            <a:headEnd/>
            <a:tailEnd/>
          </a:ln>
        </p:spPr>
        <p:txBody>
          <a:bodyPr wrap="none">
            <a:prstTxWarp prst="textNoShape">
              <a:avLst/>
            </a:prstTxWarp>
            <a:spAutoFit/>
          </a:bodyPr>
          <a:lstStyle/>
          <a:p>
            <a:r>
              <a:rPr lang="en-US" sz="1500" b="1"/>
              <a:t>Sakaguchi</a:t>
            </a:r>
          </a:p>
        </p:txBody>
      </p:sp>
      <p:sp>
        <p:nvSpPr>
          <p:cNvPr id="50181" name="Text Box 5"/>
          <p:cNvSpPr txBox="1">
            <a:spLocks noChangeArrowheads="1"/>
          </p:cNvSpPr>
          <p:nvPr/>
        </p:nvSpPr>
        <p:spPr bwMode="auto">
          <a:xfrm>
            <a:off x="802277" y="319088"/>
            <a:ext cx="7622600"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Mechanism of replication of </a:t>
            </a:r>
            <a:r>
              <a:rPr lang="en-US" sz="3200" b="1" dirty="0" err="1">
                <a:solidFill>
                  <a:srgbClr val="FF0000"/>
                </a:solidFill>
              </a:rPr>
              <a:t>PrP</a:t>
            </a:r>
            <a:r>
              <a:rPr lang="en-US" sz="3200" b="1" baseline="30000" dirty="0" err="1">
                <a:solidFill>
                  <a:srgbClr val="FF0000"/>
                </a:solidFill>
              </a:rPr>
              <a:t>Sc</a:t>
            </a:r>
            <a:r>
              <a:rPr lang="en-US" sz="3200" b="1" dirty="0">
                <a:solidFill>
                  <a:srgbClr val="FF0000"/>
                </a:solidFill>
              </a:rPr>
              <a:t> from </a:t>
            </a:r>
            <a:r>
              <a:rPr lang="en-US" sz="3200" b="1" dirty="0" err="1">
                <a:solidFill>
                  <a:srgbClr val="FF0000"/>
                </a:solidFill>
              </a:rPr>
              <a:t>PrP</a:t>
            </a:r>
            <a:r>
              <a:rPr lang="en-US" sz="3200" b="1" baseline="30000" dirty="0" err="1">
                <a:solidFill>
                  <a:srgbClr val="FF0000"/>
                </a:solidFill>
              </a:rPr>
              <a:t>C</a:t>
            </a:r>
            <a:r>
              <a:rPr lang="en-US" sz="3200" b="1" dirty="0">
                <a:solidFill>
                  <a:srgbClr val="FF0000"/>
                </a:solidFill>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676400" y="1219200"/>
            <a:ext cx="5486400" cy="3487738"/>
          </a:xfrm>
          <a:prstGeom prst="rect">
            <a:avLst/>
          </a:prstGeom>
          <a:noFill/>
          <a:ln w="9525">
            <a:noFill/>
            <a:miter lim="800000"/>
            <a:headEnd/>
            <a:tailEnd/>
          </a:ln>
        </p:spPr>
      </p:pic>
      <p:sp>
        <p:nvSpPr>
          <p:cNvPr id="36867" name="Text Box 3"/>
          <p:cNvSpPr txBox="1">
            <a:spLocks noChangeArrowheads="1"/>
          </p:cNvSpPr>
          <p:nvPr/>
        </p:nvSpPr>
        <p:spPr bwMode="auto">
          <a:xfrm>
            <a:off x="1200618" y="304800"/>
            <a:ext cx="6963565" cy="523220"/>
          </a:xfrm>
          <a:prstGeom prst="rect">
            <a:avLst/>
          </a:prstGeom>
          <a:noFill/>
          <a:ln w="9525">
            <a:noFill/>
            <a:miter lim="800000"/>
            <a:headEnd/>
            <a:tailEnd/>
          </a:ln>
        </p:spPr>
        <p:txBody>
          <a:bodyPr wrap="none">
            <a:prstTxWarp prst="textNoShape">
              <a:avLst/>
            </a:prstTxWarp>
            <a:spAutoFit/>
          </a:bodyPr>
          <a:lstStyle/>
          <a:p>
            <a:r>
              <a:rPr lang="en-US" sz="2800" b="1" dirty="0" err="1">
                <a:solidFill>
                  <a:srgbClr val="FF0000"/>
                </a:solidFill>
              </a:rPr>
              <a:t>Prion</a:t>
            </a:r>
            <a:r>
              <a:rPr lang="en-US" sz="2800" b="1" dirty="0">
                <a:solidFill>
                  <a:srgbClr val="FF0000"/>
                </a:solidFill>
              </a:rPr>
              <a:t> Protein: domains and </a:t>
            </a:r>
            <a:r>
              <a:rPr lang="en-US" sz="2800" b="1" dirty="0">
                <a:solidFill>
                  <a:srgbClr val="FF0000"/>
                </a:solidFill>
                <a:latin typeface="Symbol" pitchFamily="-103" charset="2"/>
              </a:rPr>
              <a:t>a</a:t>
            </a:r>
            <a:r>
              <a:rPr lang="en-US" sz="2800" b="1" dirty="0">
                <a:solidFill>
                  <a:srgbClr val="FF0000"/>
                </a:solidFill>
              </a:rPr>
              <a:t>-helix structures</a:t>
            </a:r>
          </a:p>
        </p:txBody>
      </p:sp>
      <p:sp>
        <p:nvSpPr>
          <p:cNvPr id="36868" name="Rectangle 5"/>
          <p:cNvSpPr>
            <a:spLocks noChangeArrowheads="1"/>
          </p:cNvSpPr>
          <p:nvPr/>
        </p:nvSpPr>
        <p:spPr bwMode="auto">
          <a:xfrm>
            <a:off x="7192963" y="4662488"/>
            <a:ext cx="1722437" cy="290512"/>
          </a:xfrm>
          <a:prstGeom prst="rect">
            <a:avLst/>
          </a:prstGeom>
          <a:noFill/>
          <a:ln w="9525">
            <a:noFill/>
            <a:miter lim="800000"/>
            <a:headEnd/>
            <a:tailEnd/>
          </a:ln>
        </p:spPr>
        <p:txBody>
          <a:bodyPr wrap="none">
            <a:prstTxWarp prst="textNoShape">
              <a:avLst/>
            </a:prstTxWarp>
            <a:spAutoFit/>
          </a:bodyPr>
          <a:lstStyle/>
          <a:p>
            <a:r>
              <a:rPr lang="en-US" sz="1300" b="1">
                <a:solidFill>
                  <a:srgbClr val="000000"/>
                </a:solidFill>
                <a:latin typeface="Lucida Grande" pitchFamily="-103" charset="0"/>
              </a:rPr>
              <a:t>www.chemsoc.org</a:t>
            </a:r>
          </a:p>
        </p:txBody>
      </p:sp>
      <p:sp>
        <p:nvSpPr>
          <p:cNvPr id="36869" name="Text Box 6"/>
          <p:cNvSpPr txBox="1">
            <a:spLocks noChangeArrowheads="1"/>
          </p:cNvSpPr>
          <p:nvPr/>
        </p:nvSpPr>
        <p:spPr bwMode="auto">
          <a:xfrm>
            <a:off x="152400" y="5029200"/>
            <a:ext cx="8855075" cy="1739900"/>
          </a:xfrm>
          <a:prstGeom prst="rect">
            <a:avLst/>
          </a:prstGeom>
          <a:noFill/>
          <a:ln w="9525">
            <a:noFill/>
            <a:miter lim="800000"/>
            <a:headEnd/>
            <a:tailEnd/>
          </a:ln>
        </p:spPr>
        <p:txBody>
          <a:bodyPr>
            <a:prstTxWarp prst="textNoShape">
              <a:avLst/>
            </a:prstTxWarp>
            <a:spAutoFit/>
          </a:bodyPr>
          <a:lstStyle/>
          <a:p>
            <a:r>
              <a:rPr lang="en-US" sz="1800" b="1"/>
              <a:t>-PrPc contains 208 aminoacid residues and is abundantly expressed in neurons and glial cells</a:t>
            </a:r>
          </a:p>
          <a:p>
            <a:r>
              <a:rPr lang="en-US" sz="1800" b="1"/>
              <a:t>-Signal peptide sequence</a:t>
            </a:r>
          </a:p>
          <a:p>
            <a:r>
              <a:rPr lang="en-US" sz="1800" b="1"/>
              <a:t>-Octarepeats followed by a short Hydrophobic/toxic structure</a:t>
            </a:r>
          </a:p>
          <a:p>
            <a:r>
              <a:rPr lang="en-US" sz="1800" b="1"/>
              <a:t>-The C-terminal portion of the protein is a globular structure that contains 3 </a:t>
            </a:r>
            <a:r>
              <a:rPr lang="en-US" sz="1800" b="1">
                <a:latin typeface="Symbol" pitchFamily="-103" charset="2"/>
              </a:rPr>
              <a:t>a</a:t>
            </a:r>
            <a:r>
              <a:rPr lang="en-US" sz="1800" b="1"/>
              <a:t>-helix domain and 2 </a:t>
            </a:r>
            <a:r>
              <a:rPr lang="en-US" sz="1800" b="1">
                <a:latin typeface="Symbol" pitchFamily="-103" charset="2"/>
              </a:rPr>
              <a:t>b</a:t>
            </a:r>
            <a:r>
              <a:rPr lang="en-US" sz="1800" b="1"/>
              <a:t>-helical domains. This domain folds rapidly and is extremely stable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3127375" y="166688"/>
            <a:ext cx="3119438" cy="519112"/>
          </a:xfrm>
          <a:prstGeom prst="rect">
            <a:avLst/>
          </a:prstGeom>
          <a:noFill/>
          <a:ln w="9525">
            <a:noFill/>
            <a:miter lim="800000"/>
            <a:headEnd/>
            <a:tailEnd/>
          </a:ln>
        </p:spPr>
        <p:txBody>
          <a:bodyPr wrap="none">
            <a:prstTxWarp prst="textNoShape">
              <a:avLst/>
            </a:prstTxWarp>
            <a:spAutoFit/>
          </a:bodyPr>
          <a:lstStyle/>
          <a:p>
            <a:r>
              <a:rPr lang="en-US" sz="2800" b="1">
                <a:solidFill>
                  <a:srgbClr val="CF073D"/>
                </a:solidFill>
              </a:rPr>
              <a:t>Nature of the prion</a:t>
            </a:r>
          </a:p>
        </p:txBody>
      </p:sp>
      <p:sp>
        <p:nvSpPr>
          <p:cNvPr id="51203" name="Text Box 3"/>
          <p:cNvSpPr txBox="1">
            <a:spLocks noChangeArrowheads="1"/>
          </p:cNvSpPr>
          <p:nvPr/>
        </p:nvSpPr>
        <p:spPr bwMode="auto">
          <a:xfrm>
            <a:off x="76200" y="990600"/>
            <a:ext cx="8931275" cy="3441700"/>
          </a:xfrm>
          <a:prstGeom prst="rect">
            <a:avLst/>
          </a:prstGeom>
          <a:noFill/>
          <a:ln w="9525">
            <a:noFill/>
            <a:miter lim="800000"/>
            <a:headEnd/>
            <a:tailEnd/>
          </a:ln>
        </p:spPr>
        <p:txBody>
          <a:bodyPr>
            <a:prstTxWarp prst="textNoShape">
              <a:avLst/>
            </a:prstTxWarp>
            <a:spAutoFit/>
          </a:bodyPr>
          <a:lstStyle/>
          <a:p>
            <a:r>
              <a:rPr lang="en-US" sz="2200" b="1"/>
              <a:t>The prion is the minimum required infectious agent able to convert normal cellular prion protein Prp</a:t>
            </a:r>
            <a:r>
              <a:rPr lang="en-US" sz="2200" b="1" baseline="30000"/>
              <a:t>C</a:t>
            </a:r>
            <a:r>
              <a:rPr lang="en-US" sz="2200" b="1"/>
              <a:t> into the scrapie PrP</a:t>
            </a:r>
            <a:r>
              <a:rPr lang="en-US" sz="2200" b="1" baseline="30000"/>
              <a:t>sc</a:t>
            </a:r>
            <a:r>
              <a:rPr lang="en-US" sz="2200" b="1"/>
              <a:t>.</a:t>
            </a:r>
          </a:p>
          <a:p>
            <a:endParaRPr lang="en-US" sz="2200" b="1"/>
          </a:p>
          <a:p>
            <a:r>
              <a:rPr lang="en-US" sz="2200" b="1" i="1" u="sng">
                <a:solidFill>
                  <a:srgbClr val="CF073D"/>
                </a:solidFill>
              </a:rPr>
              <a:t>Is the prion a virus?</a:t>
            </a:r>
            <a:endParaRPr lang="en-US" sz="2200" b="1" i="1" u="sng"/>
          </a:p>
          <a:p>
            <a:r>
              <a:rPr lang="en-US" sz="2200" b="1"/>
              <a:t>NO, the prion is not a virus, as RNA and DNA material are totally absent in its composition, and the minimal molecular weight necessary for infectivity is ~2x10</a:t>
            </a:r>
            <a:r>
              <a:rPr lang="en-US" sz="2200" b="1" baseline="30000"/>
              <a:t>5</a:t>
            </a:r>
            <a:r>
              <a:rPr lang="en-US" sz="2200" b="1"/>
              <a:t>Da, so small to exclude the size of a virus.</a:t>
            </a:r>
          </a:p>
          <a:p>
            <a:endParaRPr lang="en-US" sz="2200" b="1"/>
          </a:p>
          <a:p>
            <a:r>
              <a:rPr lang="en-US" sz="2200" b="1" i="1" u="sng">
                <a:solidFill>
                  <a:srgbClr val="CF073D"/>
                </a:solidFill>
              </a:rPr>
              <a:t>Is the prion proteinaceous material?</a:t>
            </a:r>
          </a:p>
          <a:p>
            <a:r>
              <a:rPr lang="en-US" sz="2200" b="1"/>
              <a:t>YES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066800" y="1295400"/>
            <a:ext cx="7502525" cy="3477875"/>
          </a:xfrm>
          <a:prstGeom prst="rect">
            <a:avLst/>
          </a:prstGeom>
          <a:noFill/>
          <a:ln w="9525">
            <a:noFill/>
            <a:miter lim="800000"/>
            <a:headEnd/>
            <a:tailEnd/>
          </a:ln>
        </p:spPr>
        <p:txBody>
          <a:bodyPr>
            <a:prstTxWarp prst="textNoShape">
              <a:avLst/>
            </a:prstTxWarp>
            <a:spAutoFit/>
          </a:bodyPr>
          <a:lstStyle/>
          <a:p>
            <a:r>
              <a:rPr lang="en-US" sz="2200" b="1" dirty="0"/>
              <a:t>The “unfortunate” goal of CDJ disease is to convert normal cellular </a:t>
            </a:r>
            <a:r>
              <a:rPr lang="en-US" sz="2200" b="1" dirty="0" err="1"/>
              <a:t>prion</a:t>
            </a:r>
            <a:r>
              <a:rPr lang="en-US" sz="2200" b="1" dirty="0"/>
              <a:t> protein </a:t>
            </a:r>
            <a:r>
              <a:rPr lang="en-US" sz="2200" b="1" dirty="0" err="1"/>
              <a:t>PrP</a:t>
            </a:r>
            <a:r>
              <a:rPr lang="en-US" sz="2200" b="1" baseline="30000" dirty="0" err="1"/>
              <a:t>C</a:t>
            </a:r>
            <a:r>
              <a:rPr lang="en-US" sz="2200" b="1" dirty="0"/>
              <a:t> into the </a:t>
            </a:r>
            <a:r>
              <a:rPr lang="en-US" sz="2200" b="1" dirty="0" err="1"/>
              <a:t>scrapie</a:t>
            </a:r>
            <a:r>
              <a:rPr lang="en-US" sz="2200" b="1" dirty="0"/>
              <a:t> form </a:t>
            </a:r>
            <a:r>
              <a:rPr lang="en-US" sz="2200" b="1" dirty="0" err="1"/>
              <a:t>PrP</a:t>
            </a:r>
            <a:r>
              <a:rPr lang="en-US" sz="2200" b="1" baseline="30000" dirty="0" err="1"/>
              <a:t>sc</a:t>
            </a:r>
            <a:r>
              <a:rPr lang="en-US" sz="2200" b="1" dirty="0"/>
              <a:t>.</a:t>
            </a:r>
            <a:r>
              <a:rPr lang="en-US" sz="2200" dirty="0"/>
              <a:t> </a:t>
            </a:r>
          </a:p>
          <a:p>
            <a:endParaRPr lang="en-US" sz="2200" dirty="0"/>
          </a:p>
          <a:p>
            <a:r>
              <a:rPr lang="en-US" sz="2200" b="1" dirty="0"/>
              <a:t>This will result in</a:t>
            </a:r>
            <a:r>
              <a:rPr lang="en-US" sz="2200" dirty="0"/>
              <a:t> </a:t>
            </a:r>
          </a:p>
          <a:p>
            <a:endParaRPr lang="en-US" sz="2200" dirty="0"/>
          </a:p>
          <a:p>
            <a:r>
              <a:rPr lang="en-US" sz="2200" b="1" dirty="0">
                <a:solidFill>
                  <a:srgbClr val="800000"/>
                </a:solidFill>
              </a:rPr>
              <a:t>1-reduction of the form with </a:t>
            </a:r>
            <a:r>
              <a:rPr lang="en-US" sz="2200" b="1" dirty="0">
                <a:solidFill>
                  <a:srgbClr val="800000"/>
                </a:solidFill>
                <a:latin typeface="Symbol" charset="2"/>
              </a:rPr>
              <a:t>a</a:t>
            </a:r>
            <a:r>
              <a:rPr lang="en-US" sz="2200" b="1" dirty="0">
                <a:solidFill>
                  <a:srgbClr val="800000"/>
                </a:solidFill>
              </a:rPr>
              <a:t>-sheet conformation</a:t>
            </a:r>
          </a:p>
          <a:p>
            <a:r>
              <a:rPr lang="en-US" sz="2200" dirty="0">
                <a:solidFill>
                  <a:srgbClr val="800000"/>
                </a:solidFill>
              </a:rPr>
              <a:t> </a:t>
            </a:r>
          </a:p>
          <a:p>
            <a:r>
              <a:rPr lang="en-US" sz="2200" b="1" dirty="0">
                <a:solidFill>
                  <a:srgbClr val="800000"/>
                </a:solidFill>
              </a:rPr>
              <a:t>2-accumulation of the form with </a:t>
            </a:r>
            <a:r>
              <a:rPr lang="en-US" sz="2200" b="1" dirty="0" err="1">
                <a:solidFill>
                  <a:srgbClr val="800000"/>
                </a:solidFill>
                <a:latin typeface="Symbol" charset="2"/>
              </a:rPr>
              <a:t>b</a:t>
            </a:r>
            <a:r>
              <a:rPr lang="en-US" sz="2200" b="1" dirty="0">
                <a:solidFill>
                  <a:srgbClr val="800000"/>
                </a:solidFill>
              </a:rPr>
              <a:t>-sheet conformation, which will form aggregates and deposit both at an intracellular and extracellular level.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57530" y="228600"/>
            <a:ext cx="9004000"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Models for conformational conversion of </a:t>
            </a:r>
            <a:r>
              <a:rPr lang="en-US" sz="3000" b="1" dirty="0" err="1">
                <a:solidFill>
                  <a:srgbClr val="FF0000"/>
                </a:solidFill>
              </a:rPr>
              <a:t>PrP</a:t>
            </a:r>
            <a:r>
              <a:rPr lang="en-US" sz="3000" b="1" baseline="30000" dirty="0" err="1">
                <a:solidFill>
                  <a:srgbClr val="FF0000"/>
                </a:solidFill>
              </a:rPr>
              <a:t>c</a:t>
            </a:r>
            <a:r>
              <a:rPr lang="en-US" sz="3000" b="1" dirty="0">
                <a:solidFill>
                  <a:srgbClr val="FF0000"/>
                </a:solidFill>
              </a:rPr>
              <a:t> into </a:t>
            </a:r>
            <a:r>
              <a:rPr lang="en-US" sz="3000" b="1" dirty="0" err="1">
                <a:solidFill>
                  <a:srgbClr val="FF0000"/>
                </a:solidFill>
              </a:rPr>
              <a:t>PrP</a:t>
            </a:r>
            <a:r>
              <a:rPr lang="en-US" sz="3000" b="1" baseline="30000" dirty="0" err="1">
                <a:solidFill>
                  <a:srgbClr val="FF0000"/>
                </a:solidFill>
              </a:rPr>
              <a:t>sc</a:t>
            </a:r>
            <a:endParaRPr lang="en-US" sz="3000" b="1" dirty="0">
              <a:solidFill>
                <a:srgbClr val="FF0000"/>
              </a:solidFill>
            </a:endParaRPr>
          </a:p>
        </p:txBody>
      </p:sp>
      <p:pic>
        <p:nvPicPr>
          <p:cNvPr id="53251" name="Picture 4"/>
          <p:cNvPicPr>
            <a:picLocks noChangeAspect="1"/>
          </p:cNvPicPr>
          <p:nvPr/>
        </p:nvPicPr>
        <p:blipFill>
          <a:blip r:embed="rId2"/>
          <a:srcRect/>
          <a:stretch>
            <a:fillRect/>
          </a:stretch>
        </p:blipFill>
        <p:spPr bwMode="auto">
          <a:xfrm>
            <a:off x="2214563" y="762000"/>
            <a:ext cx="4724400" cy="4202113"/>
          </a:xfrm>
          <a:prstGeom prst="rect">
            <a:avLst/>
          </a:prstGeom>
          <a:noFill/>
          <a:ln w="9525">
            <a:noFill/>
            <a:miter lim="800000"/>
            <a:headEnd/>
            <a:tailEnd/>
          </a:ln>
        </p:spPr>
      </p:pic>
      <p:pic>
        <p:nvPicPr>
          <p:cNvPr id="53252" name="Picture 5"/>
          <p:cNvPicPr>
            <a:picLocks noChangeAspect="1"/>
          </p:cNvPicPr>
          <p:nvPr/>
        </p:nvPicPr>
        <p:blipFill>
          <a:blip r:embed="rId3"/>
          <a:srcRect/>
          <a:stretch>
            <a:fillRect/>
          </a:stretch>
        </p:blipFill>
        <p:spPr bwMode="auto">
          <a:xfrm>
            <a:off x="2214563" y="4964113"/>
            <a:ext cx="5146675" cy="1203325"/>
          </a:xfrm>
          <a:prstGeom prst="rect">
            <a:avLst/>
          </a:prstGeom>
          <a:noFill/>
          <a:ln w="9525">
            <a:noFill/>
            <a:miter lim="800000"/>
            <a:headEnd/>
            <a:tailEnd/>
          </a:ln>
        </p:spPr>
      </p:pic>
      <p:pic>
        <p:nvPicPr>
          <p:cNvPr id="53253" name="Picture 6"/>
          <p:cNvPicPr>
            <a:picLocks noChangeAspect="1"/>
          </p:cNvPicPr>
          <p:nvPr/>
        </p:nvPicPr>
        <p:blipFill>
          <a:blip r:embed="rId4"/>
          <a:srcRect/>
          <a:stretch>
            <a:fillRect/>
          </a:stretch>
        </p:blipFill>
        <p:spPr bwMode="auto">
          <a:xfrm>
            <a:off x="125413" y="6389688"/>
            <a:ext cx="8864600" cy="163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5562600" y="6376988"/>
            <a:ext cx="3302000" cy="201612"/>
          </a:xfrm>
          <a:prstGeom prst="rect">
            <a:avLst/>
          </a:prstGeom>
          <a:noFill/>
          <a:ln w="9525">
            <a:noFill/>
            <a:miter lim="800000"/>
            <a:headEnd/>
            <a:tailEnd/>
          </a:ln>
        </p:spPr>
      </p:pic>
      <p:pic>
        <p:nvPicPr>
          <p:cNvPr id="54275" name="Picture 3"/>
          <p:cNvPicPr>
            <a:picLocks noChangeAspect="1" noChangeArrowheads="1"/>
          </p:cNvPicPr>
          <p:nvPr/>
        </p:nvPicPr>
        <p:blipFill>
          <a:blip r:embed="rId3"/>
          <a:srcRect/>
          <a:stretch>
            <a:fillRect/>
          </a:stretch>
        </p:blipFill>
        <p:spPr bwMode="auto">
          <a:xfrm>
            <a:off x="11113" y="2127919"/>
            <a:ext cx="9150350" cy="2740162"/>
          </a:xfrm>
          <a:prstGeom prst="rect">
            <a:avLst/>
          </a:prstGeom>
          <a:noFill/>
          <a:ln w="9525">
            <a:noFill/>
            <a:miter lim="800000"/>
            <a:headEnd/>
            <a:tailEnd/>
          </a:ln>
        </p:spPr>
      </p:pic>
      <p:sp>
        <p:nvSpPr>
          <p:cNvPr id="54276" name="Text Box 4"/>
          <p:cNvSpPr txBox="1">
            <a:spLocks noChangeArrowheads="1"/>
          </p:cNvSpPr>
          <p:nvPr/>
        </p:nvSpPr>
        <p:spPr bwMode="auto">
          <a:xfrm>
            <a:off x="4586288" y="6324600"/>
            <a:ext cx="1031875" cy="320675"/>
          </a:xfrm>
          <a:prstGeom prst="rect">
            <a:avLst/>
          </a:prstGeom>
          <a:noFill/>
          <a:ln w="9525">
            <a:noFill/>
            <a:miter lim="800000"/>
            <a:headEnd/>
            <a:tailEnd/>
          </a:ln>
        </p:spPr>
        <p:txBody>
          <a:bodyPr wrap="none">
            <a:prstTxWarp prst="textNoShape">
              <a:avLst/>
            </a:prstTxWarp>
            <a:spAutoFit/>
          </a:bodyPr>
          <a:lstStyle/>
          <a:p>
            <a:r>
              <a:rPr lang="en-US" sz="1500" b="1"/>
              <a:t>Sakaguchi</a:t>
            </a:r>
          </a:p>
        </p:txBody>
      </p:sp>
      <p:sp>
        <p:nvSpPr>
          <p:cNvPr id="54277" name="Text Box 5"/>
          <p:cNvSpPr txBox="1">
            <a:spLocks noChangeArrowheads="1"/>
          </p:cNvSpPr>
          <p:nvPr/>
        </p:nvSpPr>
        <p:spPr bwMode="auto">
          <a:xfrm>
            <a:off x="245929" y="258763"/>
            <a:ext cx="8663575" cy="1138773"/>
          </a:xfrm>
          <a:prstGeom prst="rect">
            <a:avLst/>
          </a:prstGeom>
          <a:noFill/>
          <a:ln w="9525">
            <a:noFill/>
            <a:miter lim="800000"/>
            <a:headEnd/>
            <a:tailEnd/>
          </a:ln>
        </p:spPr>
        <p:txBody>
          <a:bodyPr wrap="none">
            <a:prstTxWarp prst="textNoShape">
              <a:avLst/>
            </a:prstTxWarp>
            <a:spAutoFit/>
          </a:bodyPr>
          <a:lstStyle/>
          <a:p>
            <a:pPr algn="ctr"/>
            <a:r>
              <a:rPr lang="en-US" sz="3400" b="1" dirty="0">
                <a:solidFill>
                  <a:srgbClr val="FF0000"/>
                </a:solidFill>
              </a:rPr>
              <a:t>Different biochemical and structural properties </a:t>
            </a:r>
          </a:p>
          <a:p>
            <a:pPr algn="ctr"/>
            <a:r>
              <a:rPr lang="en-US" sz="3400" b="1" dirty="0">
                <a:solidFill>
                  <a:srgbClr val="FF0000"/>
                </a:solidFill>
              </a:rPr>
              <a:t>between </a:t>
            </a:r>
            <a:r>
              <a:rPr lang="en-US" sz="3400" b="1" dirty="0" err="1">
                <a:solidFill>
                  <a:srgbClr val="FF0000"/>
                </a:solidFill>
              </a:rPr>
              <a:t>PrP</a:t>
            </a:r>
            <a:r>
              <a:rPr lang="en-US" sz="3400" b="1" baseline="30000" dirty="0" err="1">
                <a:solidFill>
                  <a:srgbClr val="FF0000"/>
                </a:solidFill>
              </a:rPr>
              <a:t>C</a:t>
            </a:r>
            <a:r>
              <a:rPr lang="en-US" sz="3400" b="1" dirty="0">
                <a:solidFill>
                  <a:srgbClr val="FF0000"/>
                </a:solidFill>
              </a:rPr>
              <a:t> and </a:t>
            </a:r>
            <a:r>
              <a:rPr lang="en-US" sz="3400" b="1" dirty="0" err="1">
                <a:solidFill>
                  <a:srgbClr val="FF0000"/>
                </a:solidFill>
              </a:rPr>
              <a:t>PrP</a:t>
            </a:r>
            <a:r>
              <a:rPr lang="en-US" sz="3400" b="1" baseline="30000" dirty="0" err="1">
                <a:solidFill>
                  <a:srgbClr val="FF0000"/>
                </a:solidFill>
              </a:rPr>
              <a:t>Sc</a:t>
            </a:r>
            <a:endParaRPr lang="en-US" sz="3400" b="1"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057400" y="258763"/>
            <a:ext cx="4789488"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The “protein-only” hypothesis</a:t>
            </a:r>
          </a:p>
        </p:txBody>
      </p:sp>
      <p:sp>
        <p:nvSpPr>
          <p:cNvPr id="55299" name="Text Box 3"/>
          <p:cNvSpPr txBox="1">
            <a:spLocks noChangeArrowheads="1"/>
          </p:cNvSpPr>
          <p:nvPr/>
        </p:nvSpPr>
        <p:spPr bwMode="auto">
          <a:xfrm>
            <a:off x="136525" y="1219200"/>
            <a:ext cx="8778875" cy="4968875"/>
          </a:xfrm>
          <a:prstGeom prst="rect">
            <a:avLst/>
          </a:prstGeom>
          <a:noFill/>
          <a:ln w="9525">
            <a:noFill/>
            <a:miter lim="800000"/>
            <a:headEnd/>
            <a:tailEnd/>
          </a:ln>
        </p:spPr>
        <p:txBody>
          <a:bodyPr>
            <a:prstTxWarp prst="textNoShape">
              <a:avLst/>
            </a:prstTxWarp>
            <a:spAutoFit/>
          </a:bodyPr>
          <a:lstStyle/>
          <a:p>
            <a:r>
              <a:rPr lang="en-US" sz="2000"/>
              <a:t>-</a:t>
            </a:r>
            <a:r>
              <a:rPr lang="en-US" sz="2000" i="1"/>
              <a:t>In vitro</a:t>
            </a:r>
            <a:r>
              <a:rPr lang="en-US" sz="2000"/>
              <a:t> data suggest that prion infectivity is achieved also </a:t>
            </a:r>
            <a:r>
              <a:rPr lang="en-US" sz="2000" i="1"/>
              <a:t>de novo</a:t>
            </a:r>
            <a:r>
              <a:rPr lang="en-US" sz="2000"/>
              <a:t> in the test tube.</a:t>
            </a:r>
          </a:p>
          <a:p>
            <a:endParaRPr lang="en-US" sz="2000"/>
          </a:p>
          <a:p>
            <a:r>
              <a:rPr lang="en-US" sz="2000"/>
              <a:t>-Propagation of conformationally changed yeast prions has been achieved.</a:t>
            </a:r>
          </a:p>
          <a:p>
            <a:endParaRPr lang="en-US" sz="2000"/>
          </a:p>
          <a:p>
            <a:r>
              <a:rPr lang="en-US" sz="2000"/>
              <a:t>-</a:t>
            </a:r>
            <a:r>
              <a:rPr lang="en-US" sz="2000" i="1"/>
              <a:t>In vivo,</a:t>
            </a:r>
            <a:r>
              <a:rPr lang="en-US" sz="2000"/>
              <a:t> prion protein null mice (PrP</a:t>
            </a:r>
            <a:r>
              <a:rPr lang="en-US" sz="2000" baseline="30000"/>
              <a:t>-/-</a:t>
            </a:r>
            <a:r>
              <a:rPr lang="en-US" sz="2000"/>
              <a:t> or PrP KO) are resistant to prion infection, do not propagate prion infectivity after exposure to PrP</a:t>
            </a:r>
            <a:r>
              <a:rPr lang="en-US" sz="2000" baseline="30000"/>
              <a:t>Sc</a:t>
            </a:r>
            <a:r>
              <a:rPr lang="en-US" sz="2000"/>
              <a:t>,</a:t>
            </a:r>
            <a:r>
              <a:rPr lang="en-US" sz="2000" baseline="30000"/>
              <a:t>  </a:t>
            </a:r>
            <a:r>
              <a:rPr lang="en-US" sz="2000"/>
              <a:t>suggesting that PrP</a:t>
            </a:r>
            <a:r>
              <a:rPr lang="en-US" sz="2000" baseline="30000"/>
              <a:t>C</a:t>
            </a:r>
            <a:r>
              <a:rPr lang="en-US" sz="2000"/>
              <a:t> is necessary to propagate the infectivity caused by PrP</a:t>
            </a:r>
            <a:r>
              <a:rPr lang="en-US" sz="2000" baseline="30000"/>
              <a:t>Sc</a:t>
            </a:r>
            <a:r>
              <a:rPr lang="en-US" sz="2000"/>
              <a:t>.</a:t>
            </a:r>
          </a:p>
          <a:p>
            <a:endParaRPr lang="en-US" sz="2000"/>
          </a:p>
          <a:p>
            <a:pPr>
              <a:buFontTx/>
              <a:buChar char="-"/>
            </a:pPr>
            <a:r>
              <a:rPr lang="en-US" sz="2000"/>
              <a:t>Prion protein null mice do not propagate prion infection also when infected with infectious brain tissue. This implies that the protein PrP</a:t>
            </a:r>
            <a:r>
              <a:rPr lang="en-US" sz="2000" baseline="30000"/>
              <a:t>C</a:t>
            </a:r>
            <a:r>
              <a:rPr lang="en-US" sz="2000"/>
              <a:t> ALONE (and not in combination with other cellular or putative viral factors) is sufficient to propagate the prion infectivity.</a:t>
            </a:r>
          </a:p>
          <a:p>
            <a:pPr>
              <a:buFontTx/>
              <a:buChar char="-"/>
            </a:pPr>
            <a:endParaRPr lang="en-US" sz="2000"/>
          </a:p>
          <a:p>
            <a:r>
              <a:rPr lang="en-US" sz="2000"/>
              <a:t>-Brain homogenates spiked with PrP</a:t>
            </a:r>
            <a:r>
              <a:rPr lang="en-US" sz="2000" baseline="30000"/>
              <a:t>Sc</a:t>
            </a:r>
            <a:r>
              <a:rPr lang="en-US" sz="2000"/>
              <a:t> and subjected to sonication and recovery amplify the infectious species which maintains infectivity when “transferred” to new tissue.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226677" y="329197"/>
            <a:ext cx="8881936" cy="3005055"/>
          </a:xfrm>
          <a:prstGeom prst="rect">
            <a:avLst/>
          </a:prstGeom>
          <a:noFill/>
          <a:ln w="9525">
            <a:noFill/>
            <a:miter lim="800000"/>
            <a:headEnd/>
            <a:tailEnd/>
          </a:ln>
        </p:spPr>
      </p:pic>
      <p:pic>
        <p:nvPicPr>
          <p:cNvPr id="62467" name="Picture 3"/>
          <p:cNvPicPr>
            <a:picLocks noChangeAspect="1" noChangeArrowheads="1"/>
          </p:cNvPicPr>
          <p:nvPr/>
        </p:nvPicPr>
        <p:blipFill>
          <a:blip r:embed="rId3"/>
          <a:srcRect/>
          <a:stretch>
            <a:fillRect/>
          </a:stretch>
        </p:blipFill>
        <p:spPr bwMode="auto">
          <a:xfrm>
            <a:off x="4828713" y="87897"/>
            <a:ext cx="4279900" cy="241300"/>
          </a:xfrm>
          <a:prstGeom prst="rect">
            <a:avLst/>
          </a:prstGeom>
          <a:noFill/>
          <a:ln w="9525">
            <a:noFill/>
            <a:miter lim="800000"/>
            <a:headEnd/>
            <a:tailEnd/>
          </a:ln>
        </p:spPr>
      </p:pic>
      <p:sp>
        <p:nvSpPr>
          <p:cNvPr id="62468" name="Text Box 4"/>
          <p:cNvSpPr txBox="1">
            <a:spLocks noChangeArrowheads="1"/>
          </p:cNvSpPr>
          <p:nvPr/>
        </p:nvSpPr>
        <p:spPr bwMode="auto">
          <a:xfrm>
            <a:off x="619587" y="5427127"/>
            <a:ext cx="8489026" cy="1138773"/>
          </a:xfrm>
          <a:prstGeom prst="rect">
            <a:avLst/>
          </a:prstGeom>
          <a:noFill/>
          <a:ln w="9525">
            <a:noFill/>
            <a:miter lim="800000"/>
            <a:headEnd/>
            <a:tailEnd/>
          </a:ln>
        </p:spPr>
        <p:txBody>
          <a:bodyPr wrap="square">
            <a:prstTxWarp prst="textNoShape">
              <a:avLst/>
            </a:prstTxWarp>
            <a:spAutoFit/>
          </a:bodyPr>
          <a:lstStyle/>
          <a:p>
            <a:pPr algn="ctr"/>
            <a:r>
              <a:rPr lang="en-US" sz="3400" b="1" dirty="0" smtClean="0">
                <a:solidFill>
                  <a:srgbClr val="000090"/>
                </a:solidFill>
              </a:rPr>
              <a:t>Other molecules involved in replication of </a:t>
            </a:r>
            <a:r>
              <a:rPr lang="en-US" sz="3400" b="1" dirty="0" err="1" smtClean="0">
                <a:solidFill>
                  <a:srgbClr val="000090"/>
                </a:solidFill>
              </a:rPr>
              <a:t>prions</a:t>
            </a:r>
            <a:r>
              <a:rPr lang="en-US" sz="3400" b="1" dirty="0" smtClean="0">
                <a:solidFill>
                  <a:srgbClr val="000090"/>
                </a:solidFill>
              </a:rPr>
              <a:t>?</a:t>
            </a:r>
            <a:endParaRPr lang="en-US" sz="3400" b="1" dirty="0">
              <a:solidFill>
                <a:srgbClr val="000090"/>
              </a:solidFill>
            </a:endParaRPr>
          </a:p>
        </p:txBody>
      </p:sp>
      <p:sp>
        <p:nvSpPr>
          <p:cNvPr id="5" name="Down Arrow 4"/>
          <p:cNvSpPr/>
          <p:nvPr/>
        </p:nvSpPr>
        <p:spPr>
          <a:xfrm>
            <a:off x="3960067" y="3334252"/>
            <a:ext cx="2157554" cy="160869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442" name="Picture 1"/>
          <p:cNvPicPr>
            <a:picLocks noChangeAspect="1"/>
          </p:cNvPicPr>
          <p:nvPr/>
        </p:nvPicPr>
        <p:blipFill>
          <a:blip r:embed="rId2"/>
          <a:srcRect/>
          <a:stretch>
            <a:fillRect/>
          </a:stretch>
        </p:blipFill>
        <p:spPr bwMode="auto">
          <a:xfrm>
            <a:off x="758735" y="801636"/>
            <a:ext cx="7455401" cy="4180887"/>
          </a:xfrm>
          <a:prstGeom prst="rect">
            <a:avLst/>
          </a:prstGeom>
          <a:noFill/>
          <a:ln w="9525">
            <a:noFill/>
            <a:miter lim="800000"/>
            <a:headEnd/>
            <a:tailEnd/>
          </a:ln>
        </p:spPr>
      </p:pic>
      <p:pic>
        <p:nvPicPr>
          <p:cNvPr id="61443" name="Picture 2"/>
          <p:cNvPicPr>
            <a:picLocks noChangeAspect="1"/>
          </p:cNvPicPr>
          <p:nvPr/>
        </p:nvPicPr>
        <p:blipFill>
          <a:blip r:embed="rId3"/>
          <a:srcRect/>
          <a:stretch>
            <a:fillRect/>
          </a:stretch>
        </p:blipFill>
        <p:spPr bwMode="auto">
          <a:xfrm>
            <a:off x="6323253" y="6595320"/>
            <a:ext cx="2716213" cy="185737"/>
          </a:xfrm>
          <a:prstGeom prst="rect">
            <a:avLst/>
          </a:prstGeom>
          <a:noFill/>
          <a:ln w="9525">
            <a:noFill/>
            <a:miter lim="800000"/>
            <a:headEnd/>
            <a:tailEnd/>
          </a:ln>
        </p:spPr>
      </p:pic>
      <p:sp>
        <p:nvSpPr>
          <p:cNvPr id="61444" name="TextBox 3"/>
          <p:cNvSpPr txBox="1">
            <a:spLocks noChangeArrowheads="1"/>
          </p:cNvSpPr>
          <p:nvPr/>
        </p:nvSpPr>
        <p:spPr bwMode="auto">
          <a:xfrm>
            <a:off x="341053" y="216860"/>
            <a:ext cx="8668997"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The “</a:t>
            </a:r>
            <a:r>
              <a:rPr lang="en-US" sz="3000" b="1" dirty="0" err="1">
                <a:solidFill>
                  <a:srgbClr val="FF0000"/>
                </a:solidFill>
              </a:rPr>
              <a:t>seeding:nucleation</a:t>
            </a:r>
            <a:r>
              <a:rPr lang="en-US" sz="3000" b="1" dirty="0">
                <a:solidFill>
                  <a:srgbClr val="FF0000"/>
                </a:solidFill>
              </a:rPr>
              <a:t>” model in </a:t>
            </a:r>
            <a:r>
              <a:rPr lang="en-US" sz="3000" b="1" dirty="0" err="1">
                <a:solidFill>
                  <a:srgbClr val="FF0000"/>
                </a:solidFill>
              </a:rPr>
              <a:t>Prion’s</a:t>
            </a:r>
            <a:r>
              <a:rPr lang="en-US" sz="3000" b="1" dirty="0">
                <a:solidFill>
                  <a:srgbClr val="FF0000"/>
                </a:solidFill>
              </a:rPr>
              <a:t> replication</a:t>
            </a:r>
          </a:p>
        </p:txBody>
      </p:sp>
      <p:pic>
        <p:nvPicPr>
          <p:cNvPr id="5" name="Picture 4"/>
          <p:cNvPicPr>
            <a:picLocks noChangeAspect="1"/>
          </p:cNvPicPr>
          <p:nvPr/>
        </p:nvPicPr>
        <p:blipFill>
          <a:blip r:embed="rId4"/>
          <a:stretch>
            <a:fillRect/>
          </a:stretch>
        </p:blipFill>
        <p:spPr>
          <a:xfrm>
            <a:off x="1212117" y="5055518"/>
            <a:ext cx="6716953" cy="152033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371600" y="5391150"/>
            <a:ext cx="6934200" cy="1069975"/>
          </a:xfrm>
          <a:prstGeom prst="rect">
            <a:avLst/>
          </a:prstGeom>
          <a:noFill/>
          <a:ln w="9525">
            <a:noFill/>
            <a:miter lim="800000"/>
            <a:headEnd/>
            <a:tailEnd/>
          </a:ln>
        </p:spPr>
        <p:txBody>
          <a:bodyPr>
            <a:prstTxWarp prst="textNoShape">
              <a:avLst/>
            </a:prstTxWarp>
            <a:spAutoFit/>
          </a:bodyPr>
          <a:lstStyle/>
          <a:p>
            <a:r>
              <a:rPr lang="en-US" sz="1600" b="1">
                <a:solidFill>
                  <a:srgbClr val="000000"/>
                </a:solidFill>
              </a:rPr>
              <a:t>Prion Profile:</a:t>
            </a:r>
            <a:r>
              <a:rPr lang="en-US" sz="1600">
                <a:solidFill>
                  <a:srgbClr val="000000"/>
                </a:solidFill>
              </a:rPr>
              <a:t> Far left, infectious prion particles extracted from yeast cells. At right is an example of what yeast prions can do when mixed with an isolated yeast protein. These fibrils are essentially long series of prions all linked together after replicating many times in the presence of the protein.</a:t>
            </a:r>
          </a:p>
        </p:txBody>
      </p:sp>
      <p:sp>
        <p:nvSpPr>
          <p:cNvPr id="56323" name="Text Box 4"/>
          <p:cNvSpPr txBox="1">
            <a:spLocks noChangeArrowheads="1"/>
          </p:cNvSpPr>
          <p:nvPr/>
        </p:nvSpPr>
        <p:spPr bwMode="auto">
          <a:xfrm>
            <a:off x="2289175" y="907990"/>
            <a:ext cx="1668463" cy="396875"/>
          </a:xfrm>
          <a:prstGeom prst="rect">
            <a:avLst/>
          </a:prstGeom>
          <a:noFill/>
          <a:ln w="9525">
            <a:noFill/>
            <a:miter lim="800000"/>
            <a:headEnd/>
            <a:tailEnd/>
          </a:ln>
        </p:spPr>
        <p:txBody>
          <a:bodyPr wrap="none">
            <a:prstTxWarp prst="textNoShape">
              <a:avLst/>
            </a:prstTxWarp>
            <a:spAutoFit/>
          </a:bodyPr>
          <a:lstStyle/>
          <a:p>
            <a:r>
              <a:rPr lang="en-US" sz="2000" dirty="0" err="1"/>
              <a:t>Prion</a:t>
            </a:r>
            <a:r>
              <a:rPr lang="en-US" sz="2000" dirty="0"/>
              <a:t> Particles</a:t>
            </a:r>
          </a:p>
        </p:txBody>
      </p:sp>
      <p:sp>
        <p:nvSpPr>
          <p:cNvPr id="56324" name="Text Box 5"/>
          <p:cNvSpPr txBox="1">
            <a:spLocks noChangeArrowheads="1"/>
          </p:cNvSpPr>
          <p:nvPr/>
        </p:nvSpPr>
        <p:spPr bwMode="auto">
          <a:xfrm>
            <a:off x="4887913" y="923865"/>
            <a:ext cx="3113087" cy="396875"/>
          </a:xfrm>
          <a:prstGeom prst="rect">
            <a:avLst/>
          </a:prstGeom>
          <a:noFill/>
          <a:ln w="9525">
            <a:noFill/>
            <a:miter lim="800000"/>
            <a:headEnd/>
            <a:tailEnd/>
          </a:ln>
        </p:spPr>
        <p:txBody>
          <a:bodyPr wrap="none">
            <a:prstTxWarp prst="textNoShape">
              <a:avLst/>
            </a:prstTxWarp>
            <a:spAutoFit/>
          </a:bodyPr>
          <a:lstStyle/>
          <a:p>
            <a:r>
              <a:rPr lang="en-US" sz="2000"/>
              <a:t>Prion Particles+yeast protein</a:t>
            </a:r>
          </a:p>
        </p:txBody>
      </p:sp>
      <p:sp>
        <p:nvSpPr>
          <p:cNvPr id="56325" name="Text Box 6"/>
          <p:cNvSpPr txBox="1">
            <a:spLocks noChangeArrowheads="1"/>
          </p:cNvSpPr>
          <p:nvPr/>
        </p:nvSpPr>
        <p:spPr bwMode="auto">
          <a:xfrm>
            <a:off x="20562" y="323214"/>
            <a:ext cx="9173905"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Fibrils of </a:t>
            </a:r>
            <a:r>
              <a:rPr lang="en-US" sz="3200" b="1" dirty="0" err="1">
                <a:solidFill>
                  <a:srgbClr val="FF0000"/>
                </a:solidFill>
              </a:rPr>
              <a:t>prion</a:t>
            </a:r>
            <a:r>
              <a:rPr lang="en-US" sz="3200" b="1" dirty="0">
                <a:solidFill>
                  <a:srgbClr val="FF0000"/>
                </a:solidFill>
              </a:rPr>
              <a:t> protein: self propagating mechanism?</a:t>
            </a:r>
          </a:p>
        </p:txBody>
      </p:sp>
      <p:pic>
        <p:nvPicPr>
          <p:cNvPr id="56326" name="Picture 8"/>
          <p:cNvPicPr>
            <a:picLocks noChangeAspect="1" noChangeArrowheads="1"/>
          </p:cNvPicPr>
          <p:nvPr/>
        </p:nvPicPr>
        <p:blipFill>
          <a:blip r:embed="rId2"/>
          <a:srcRect/>
          <a:stretch>
            <a:fillRect/>
          </a:stretch>
        </p:blipFill>
        <p:spPr bwMode="auto">
          <a:xfrm>
            <a:off x="1689100" y="1219200"/>
            <a:ext cx="6540500" cy="4254500"/>
          </a:xfrm>
          <a:prstGeom prst="rect">
            <a:avLst/>
          </a:prstGeom>
          <a:noFill/>
          <a:ln w="9525">
            <a:noFill/>
            <a:miter lim="800000"/>
            <a:headEnd/>
            <a:tailEnd/>
          </a:ln>
        </p:spPr>
      </p:pic>
      <p:sp>
        <p:nvSpPr>
          <p:cNvPr id="56327" name="Rectangle 9"/>
          <p:cNvSpPr>
            <a:spLocks noChangeArrowheads="1"/>
          </p:cNvSpPr>
          <p:nvPr/>
        </p:nvSpPr>
        <p:spPr bwMode="auto">
          <a:xfrm>
            <a:off x="5334000" y="6486525"/>
            <a:ext cx="3644900" cy="290513"/>
          </a:xfrm>
          <a:prstGeom prst="rect">
            <a:avLst/>
          </a:prstGeom>
          <a:noFill/>
          <a:ln w="9525">
            <a:noFill/>
            <a:miter lim="800000"/>
            <a:headEnd/>
            <a:tailEnd/>
          </a:ln>
        </p:spPr>
        <p:txBody>
          <a:bodyPr wrap="none">
            <a:prstTxWarp prst="textNoShape">
              <a:avLst/>
            </a:prstTxWarp>
            <a:spAutoFit/>
          </a:bodyPr>
          <a:lstStyle/>
          <a:p>
            <a:r>
              <a:rPr lang="en-US" sz="1300">
                <a:solidFill>
                  <a:srgbClr val="000000"/>
                </a:solidFill>
                <a:latin typeface="Lucida Grande" charset="0"/>
              </a:rPr>
              <a:t>Nat Med. 2004 Jul;10 Suppl:S63-7. Review.</a:t>
            </a:r>
          </a:p>
        </p:txBody>
      </p:sp>
      <p:sp>
        <p:nvSpPr>
          <p:cNvPr id="56328" name="Text Box 10"/>
          <p:cNvSpPr txBox="1">
            <a:spLocks noChangeArrowheads="1"/>
          </p:cNvSpPr>
          <p:nvPr/>
        </p:nvSpPr>
        <p:spPr bwMode="auto">
          <a:xfrm>
            <a:off x="3810000" y="6461125"/>
            <a:ext cx="1571625" cy="320675"/>
          </a:xfrm>
          <a:prstGeom prst="rect">
            <a:avLst/>
          </a:prstGeom>
          <a:noFill/>
          <a:ln w="9525">
            <a:noFill/>
            <a:miter lim="800000"/>
            <a:headEnd/>
            <a:tailEnd/>
          </a:ln>
        </p:spPr>
        <p:txBody>
          <a:bodyPr wrap="none">
            <a:prstTxWarp prst="textNoShape">
              <a:avLst/>
            </a:prstTxWarp>
            <a:spAutoFit/>
          </a:bodyPr>
          <a:lstStyle/>
          <a:p>
            <a:r>
              <a:rPr lang="en-US" sz="1500" b="1"/>
              <a:t>Soto and Castilla</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7346" name="Picture 4"/>
          <p:cNvPicPr>
            <a:picLocks noChangeAspect="1" noChangeArrowheads="1"/>
          </p:cNvPicPr>
          <p:nvPr/>
        </p:nvPicPr>
        <p:blipFill>
          <a:blip r:embed="rId2"/>
          <a:srcRect/>
          <a:stretch>
            <a:fillRect/>
          </a:stretch>
        </p:blipFill>
        <p:spPr bwMode="auto">
          <a:xfrm>
            <a:off x="143689" y="1715531"/>
            <a:ext cx="8840163" cy="3629008"/>
          </a:xfrm>
          <a:prstGeom prst="rect">
            <a:avLst/>
          </a:prstGeom>
          <a:noFill/>
          <a:ln w="9525">
            <a:noFill/>
            <a:miter lim="800000"/>
            <a:headEnd/>
            <a:tailEnd/>
          </a:ln>
        </p:spPr>
      </p:pic>
      <p:pic>
        <p:nvPicPr>
          <p:cNvPr id="57347" name="Picture 5"/>
          <p:cNvPicPr>
            <a:picLocks noChangeAspect="1" noChangeArrowheads="1"/>
          </p:cNvPicPr>
          <p:nvPr/>
        </p:nvPicPr>
        <p:blipFill>
          <a:blip r:embed="rId3"/>
          <a:srcRect/>
          <a:stretch>
            <a:fillRect/>
          </a:stretch>
        </p:blipFill>
        <p:spPr bwMode="auto">
          <a:xfrm>
            <a:off x="4572000" y="6400800"/>
            <a:ext cx="4279900" cy="241300"/>
          </a:xfrm>
          <a:prstGeom prst="rect">
            <a:avLst/>
          </a:prstGeom>
          <a:noFill/>
          <a:ln w="9525">
            <a:noFill/>
            <a:miter lim="800000"/>
            <a:headEnd/>
            <a:tailEnd/>
          </a:ln>
        </p:spPr>
      </p:pic>
      <p:sp>
        <p:nvSpPr>
          <p:cNvPr id="57348" name="Text Box 6"/>
          <p:cNvSpPr txBox="1">
            <a:spLocks noChangeArrowheads="1"/>
          </p:cNvSpPr>
          <p:nvPr/>
        </p:nvSpPr>
        <p:spPr bwMode="auto">
          <a:xfrm>
            <a:off x="391477" y="411163"/>
            <a:ext cx="8361045" cy="615553"/>
          </a:xfrm>
          <a:prstGeom prst="rect">
            <a:avLst/>
          </a:prstGeom>
          <a:noFill/>
          <a:ln w="9525">
            <a:noFill/>
            <a:miter lim="800000"/>
            <a:headEnd/>
            <a:tailEnd/>
          </a:ln>
        </p:spPr>
        <p:txBody>
          <a:bodyPr wrap="none">
            <a:prstTxWarp prst="textNoShape">
              <a:avLst/>
            </a:prstTxWarp>
            <a:spAutoFit/>
          </a:bodyPr>
          <a:lstStyle/>
          <a:p>
            <a:r>
              <a:rPr lang="en-US" sz="3400" b="1" dirty="0">
                <a:solidFill>
                  <a:srgbClr val="FF0000"/>
                </a:solidFill>
              </a:rPr>
              <a:t>PMCA Protein </a:t>
            </a:r>
            <a:r>
              <a:rPr lang="en-US" sz="3400" b="1" dirty="0" err="1">
                <a:solidFill>
                  <a:srgbClr val="FF0000"/>
                </a:solidFill>
              </a:rPr>
              <a:t>Misfolding</a:t>
            </a:r>
            <a:r>
              <a:rPr lang="en-US" sz="3400" b="1" dirty="0">
                <a:solidFill>
                  <a:srgbClr val="FF0000"/>
                </a:solidFill>
              </a:rPr>
              <a:t> Cyclic Amplification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8370" name="Picture 4"/>
          <p:cNvPicPr>
            <a:picLocks noChangeAspect="1"/>
          </p:cNvPicPr>
          <p:nvPr/>
        </p:nvPicPr>
        <p:blipFill>
          <a:blip r:embed="rId2"/>
          <a:srcRect/>
          <a:stretch>
            <a:fillRect/>
          </a:stretch>
        </p:blipFill>
        <p:spPr bwMode="auto">
          <a:xfrm>
            <a:off x="1876425" y="1408113"/>
            <a:ext cx="5483225" cy="4840287"/>
          </a:xfrm>
          <a:prstGeom prst="rect">
            <a:avLst/>
          </a:prstGeom>
          <a:noFill/>
          <a:ln w="9525">
            <a:noFill/>
            <a:miter lim="800000"/>
            <a:headEnd/>
            <a:tailEnd/>
          </a:ln>
        </p:spPr>
      </p:pic>
      <p:pic>
        <p:nvPicPr>
          <p:cNvPr id="58371" name="Picture 5"/>
          <p:cNvPicPr>
            <a:picLocks noChangeAspect="1"/>
          </p:cNvPicPr>
          <p:nvPr/>
        </p:nvPicPr>
        <p:blipFill>
          <a:blip r:embed="rId3"/>
          <a:srcRect/>
          <a:stretch>
            <a:fillRect/>
          </a:stretch>
        </p:blipFill>
        <p:spPr bwMode="auto">
          <a:xfrm>
            <a:off x="125413" y="6591300"/>
            <a:ext cx="8864600" cy="163513"/>
          </a:xfrm>
          <a:prstGeom prst="rect">
            <a:avLst/>
          </a:prstGeom>
          <a:noFill/>
          <a:ln w="9525">
            <a:noFill/>
            <a:miter lim="800000"/>
            <a:headEnd/>
            <a:tailEnd/>
          </a:ln>
        </p:spPr>
      </p:pic>
      <p:sp>
        <p:nvSpPr>
          <p:cNvPr id="58372" name="TextBox 6"/>
          <p:cNvSpPr txBox="1">
            <a:spLocks noChangeArrowheads="1"/>
          </p:cNvSpPr>
          <p:nvPr/>
        </p:nvSpPr>
        <p:spPr bwMode="auto">
          <a:xfrm>
            <a:off x="642730" y="312738"/>
            <a:ext cx="7991892" cy="1077218"/>
          </a:xfrm>
          <a:prstGeom prst="rect">
            <a:avLst/>
          </a:prstGeom>
          <a:noFill/>
          <a:ln w="9525">
            <a:noFill/>
            <a:miter lim="800000"/>
            <a:headEnd/>
            <a:tailEnd/>
          </a:ln>
        </p:spPr>
        <p:txBody>
          <a:bodyPr wrap="none">
            <a:prstTxWarp prst="textNoShape">
              <a:avLst/>
            </a:prstTxWarp>
            <a:spAutoFit/>
          </a:bodyPr>
          <a:lstStyle/>
          <a:p>
            <a:pPr algn="ctr"/>
            <a:r>
              <a:rPr lang="en-US" sz="3200" b="1" dirty="0">
                <a:solidFill>
                  <a:srgbClr val="FF0000"/>
                </a:solidFill>
              </a:rPr>
              <a:t>PMCA: protein </a:t>
            </a:r>
            <a:r>
              <a:rPr lang="en-US" sz="3200" b="1" dirty="0" err="1">
                <a:solidFill>
                  <a:srgbClr val="FF0000"/>
                </a:solidFill>
              </a:rPr>
              <a:t>misfolding</a:t>
            </a:r>
            <a:r>
              <a:rPr lang="en-US" sz="3200" b="1" dirty="0">
                <a:solidFill>
                  <a:srgbClr val="FF0000"/>
                </a:solidFill>
              </a:rPr>
              <a:t> cyclic amplification:</a:t>
            </a:r>
          </a:p>
          <a:p>
            <a:pPr algn="ctr"/>
            <a:r>
              <a:rPr lang="en-US" sz="3200" b="1" dirty="0">
                <a:solidFill>
                  <a:srgbClr val="FF0000"/>
                </a:solidFill>
              </a:rPr>
              <a:t> a technique to amplify </a:t>
            </a:r>
            <a:r>
              <a:rPr lang="en-US" sz="3200" b="1" dirty="0" err="1">
                <a:solidFill>
                  <a:srgbClr val="FF0000"/>
                </a:solidFill>
              </a:rPr>
              <a:t>prions</a:t>
            </a:r>
            <a:r>
              <a:rPr lang="en-US" sz="3200" b="1" dirty="0">
                <a:solidFill>
                  <a:srgbClr val="FF0000"/>
                </a:solidFill>
              </a:rPr>
              <a:t> in vitro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76200" y="1591962"/>
            <a:ext cx="8915400" cy="4637088"/>
          </a:xfrm>
          <a:prstGeom prst="rect">
            <a:avLst/>
          </a:prstGeom>
          <a:noFill/>
          <a:ln w="9525">
            <a:noFill/>
            <a:miter lim="800000"/>
            <a:headEnd/>
            <a:tailEnd/>
          </a:ln>
        </p:spPr>
      </p:pic>
      <p:pic>
        <p:nvPicPr>
          <p:cNvPr id="32771" name="Picture 4"/>
          <p:cNvPicPr>
            <a:picLocks noChangeAspect="1" noChangeArrowheads="1"/>
          </p:cNvPicPr>
          <p:nvPr/>
        </p:nvPicPr>
        <p:blipFill>
          <a:blip r:embed="rId3"/>
          <a:srcRect/>
          <a:stretch>
            <a:fillRect/>
          </a:stretch>
        </p:blipFill>
        <p:spPr bwMode="auto">
          <a:xfrm>
            <a:off x="5791200" y="6477000"/>
            <a:ext cx="3086100" cy="215900"/>
          </a:xfrm>
          <a:prstGeom prst="rect">
            <a:avLst/>
          </a:prstGeom>
          <a:noFill/>
          <a:ln w="9525">
            <a:noFill/>
            <a:miter lim="800000"/>
            <a:headEnd/>
            <a:tailEnd/>
          </a:ln>
        </p:spPr>
      </p:pic>
      <p:sp>
        <p:nvSpPr>
          <p:cNvPr id="32772" name="Text Box 5"/>
          <p:cNvSpPr txBox="1">
            <a:spLocks noChangeArrowheads="1"/>
          </p:cNvSpPr>
          <p:nvPr/>
        </p:nvSpPr>
        <p:spPr bwMode="auto">
          <a:xfrm>
            <a:off x="838200" y="152400"/>
            <a:ext cx="7620000" cy="954107"/>
          </a:xfrm>
          <a:prstGeom prst="rect">
            <a:avLst/>
          </a:prstGeom>
          <a:noFill/>
          <a:ln w="9525">
            <a:noFill/>
            <a:miter lim="800000"/>
            <a:headEnd/>
            <a:tailEnd/>
          </a:ln>
        </p:spPr>
        <p:txBody>
          <a:bodyPr>
            <a:prstTxWarp prst="textNoShape">
              <a:avLst/>
            </a:prstTxWarp>
            <a:spAutoFit/>
          </a:bodyPr>
          <a:lstStyle/>
          <a:p>
            <a:pPr algn="ctr"/>
            <a:r>
              <a:rPr lang="en-US" sz="2800" b="1" dirty="0">
                <a:solidFill>
                  <a:srgbClr val="FF0000"/>
                </a:solidFill>
              </a:rPr>
              <a:t>The </a:t>
            </a:r>
            <a:r>
              <a:rPr lang="en-US" sz="2800" b="1" dirty="0" err="1">
                <a:solidFill>
                  <a:srgbClr val="FF0000"/>
                </a:solidFill>
              </a:rPr>
              <a:t>prion</a:t>
            </a:r>
            <a:r>
              <a:rPr lang="en-US" sz="2800" b="1" dirty="0">
                <a:solidFill>
                  <a:srgbClr val="FF0000"/>
                </a:solidFill>
              </a:rPr>
              <a:t> protein: functional domains and mutations causing inherited </a:t>
            </a:r>
            <a:r>
              <a:rPr lang="en-US" sz="2800" b="1" dirty="0" err="1">
                <a:solidFill>
                  <a:srgbClr val="FF0000"/>
                </a:solidFill>
              </a:rPr>
              <a:t>prion’s</a:t>
            </a:r>
            <a:r>
              <a:rPr lang="en-US" sz="2800" b="1" dirty="0">
                <a:solidFill>
                  <a:srgbClr val="FF0000"/>
                </a:solidFill>
              </a:rPr>
              <a:t> diseases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9394" name="Picture 1"/>
          <p:cNvPicPr>
            <a:picLocks noChangeAspect="1"/>
          </p:cNvPicPr>
          <p:nvPr/>
        </p:nvPicPr>
        <p:blipFill>
          <a:blip r:embed="rId2"/>
          <a:srcRect/>
          <a:stretch>
            <a:fillRect/>
          </a:stretch>
        </p:blipFill>
        <p:spPr bwMode="auto">
          <a:xfrm>
            <a:off x="1100138" y="1327150"/>
            <a:ext cx="7050087" cy="4921250"/>
          </a:xfrm>
          <a:prstGeom prst="rect">
            <a:avLst/>
          </a:prstGeom>
          <a:noFill/>
          <a:ln w="9525">
            <a:noFill/>
            <a:miter lim="800000"/>
            <a:headEnd/>
            <a:tailEnd/>
          </a:ln>
        </p:spPr>
      </p:pic>
      <p:pic>
        <p:nvPicPr>
          <p:cNvPr id="59395" name="Picture 2"/>
          <p:cNvPicPr>
            <a:picLocks noChangeAspect="1"/>
          </p:cNvPicPr>
          <p:nvPr/>
        </p:nvPicPr>
        <p:blipFill>
          <a:blip r:embed="rId3"/>
          <a:srcRect/>
          <a:stretch>
            <a:fillRect/>
          </a:stretch>
        </p:blipFill>
        <p:spPr bwMode="auto">
          <a:xfrm>
            <a:off x="4806950" y="6380163"/>
            <a:ext cx="4241800" cy="368300"/>
          </a:xfrm>
          <a:prstGeom prst="rect">
            <a:avLst/>
          </a:prstGeom>
          <a:noFill/>
          <a:ln w="9525">
            <a:noFill/>
            <a:miter lim="800000"/>
            <a:headEnd/>
            <a:tailEnd/>
          </a:ln>
        </p:spPr>
      </p:pic>
      <p:sp>
        <p:nvSpPr>
          <p:cNvPr id="59396" name="TextBox 3"/>
          <p:cNvSpPr txBox="1">
            <a:spLocks noChangeArrowheads="1"/>
          </p:cNvSpPr>
          <p:nvPr/>
        </p:nvSpPr>
        <p:spPr bwMode="auto">
          <a:xfrm>
            <a:off x="720426" y="304800"/>
            <a:ext cx="7742825"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PMCA to generate synthetic strains of </a:t>
            </a:r>
            <a:r>
              <a:rPr lang="en-US" sz="3200" b="1" dirty="0" err="1">
                <a:solidFill>
                  <a:srgbClr val="FF0000"/>
                </a:solidFill>
              </a:rPr>
              <a:t>prions</a:t>
            </a:r>
            <a:r>
              <a:rPr lang="en-US" sz="3200" b="1" dirty="0">
                <a:solidFill>
                  <a:srgbClr val="FF0000"/>
                </a:solidFill>
              </a:rPr>
              <a:t> </a:t>
            </a:r>
          </a:p>
        </p:txBody>
      </p:sp>
      <p:sp>
        <p:nvSpPr>
          <p:cNvPr id="5" name="TextBox 4"/>
          <p:cNvSpPr txBox="1"/>
          <p:nvPr/>
        </p:nvSpPr>
        <p:spPr>
          <a:xfrm>
            <a:off x="6638917" y="3618457"/>
            <a:ext cx="2409833" cy="461665"/>
          </a:xfrm>
          <a:prstGeom prst="rect">
            <a:avLst/>
          </a:prstGeom>
          <a:noFill/>
        </p:spPr>
        <p:txBody>
          <a:bodyPr wrap="square" rtlCol="0">
            <a:spAutoFit/>
          </a:bodyPr>
          <a:lstStyle/>
          <a:p>
            <a:r>
              <a:rPr lang="en-US" sz="1200" b="1" dirty="0" err="1" smtClean="0"/>
              <a:t>QuiC</a:t>
            </a:r>
            <a:r>
              <a:rPr lang="en-US" sz="1200" b="1" dirty="0" smtClean="0"/>
              <a:t>: reproducibility of shaking </a:t>
            </a:r>
            <a:r>
              <a:rPr lang="en-US" sz="1200" b="1" dirty="0" err="1" smtClean="0"/>
              <a:t>vs</a:t>
            </a:r>
            <a:r>
              <a:rPr lang="en-US" sz="1200" b="1" dirty="0" smtClean="0"/>
              <a:t> </a:t>
            </a:r>
            <a:r>
              <a:rPr lang="en-US" sz="1200" b="1" dirty="0" err="1" smtClean="0"/>
              <a:t>sonicating</a:t>
            </a:r>
            <a:r>
              <a:rPr lang="en-US" sz="1200" b="1" dirty="0" smtClean="0"/>
              <a:t> in PMCA</a:t>
            </a:r>
            <a:endParaRPr lang="en-US" sz="1200"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1"/>
          <p:cNvPicPr>
            <a:picLocks noChangeAspect="1"/>
          </p:cNvPicPr>
          <p:nvPr/>
        </p:nvPicPr>
        <p:blipFill>
          <a:blip r:embed="rId2"/>
          <a:srcRect/>
          <a:stretch>
            <a:fillRect/>
          </a:stretch>
        </p:blipFill>
        <p:spPr bwMode="auto">
          <a:xfrm>
            <a:off x="1445226" y="1056833"/>
            <a:ext cx="6303502" cy="4323114"/>
          </a:xfrm>
          <a:prstGeom prst="rect">
            <a:avLst/>
          </a:prstGeom>
          <a:noFill/>
          <a:ln w="9525">
            <a:noFill/>
            <a:miter lim="800000"/>
            <a:headEnd/>
            <a:tailEnd/>
          </a:ln>
        </p:spPr>
      </p:pic>
      <p:pic>
        <p:nvPicPr>
          <p:cNvPr id="60419" name="Picture 2"/>
          <p:cNvPicPr>
            <a:picLocks noChangeAspect="1"/>
          </p:cNvPicPr>
          <p:nvPr/>
        </p:nvPicPr>
        <p:blipFill>
          <a:blip r:embed="rId3"/>
          <a:srcRect/>
          <a:stretch>
            <a:fillRect/>
          </a:stretch>
        </p:blipFill>
        <p:spPr bwMode="auto">
          <a:xfrm>
            <a:off x="6694693" y="6615646"/>
            <a:ext cx="2392363" cy="173037"/>
          </a:xfrm>
          <a:prstGeom prst="rect">
            <a:avLst/>
          </a:prstGeom>
          <a:noFill/>
          <a:ln w="9525">
            <a:noFill/>
            <a:miter lim="800000"/>
            <a:headEnd/>
            <a:tailEnd/>
          </a:ln>
        </p:spPr>
      </p:pic>
      <p:sp>
        <p:nvSpPr>
          <p:cNvPr id="60420" name="TextBox 3"/>
          <p:cNvSpPr txBox="1">
            <a:spLocks noChangeArrowheads="1"/>
          </p:cNvSpPr>
          <p:nvPr/>
        </p:nvSpPr>
        <p:spPr bwMode="auto">
          <a:xfrm>
            <a:off x="664782" y="118218"/>
            <a:ext cx="7848600" cy="1077218"/>
          </a:xfrm>
          <a:prstGeom prst="rect">
            <a:avLst/>
          </a:prstGeom>
          <a:noFill/>
          <a:ln w="9525">
            <a:noFill/>
            <a:miter lim="800000"/>
            <a:headEnd/>
            <a:tailEnd/>
          </a:ln>
        </p:spPr>
        <p:txBody>
          <a:bodyPr>
            <a:prstTxWarp prst="textNoShape">
              <a:avLst/>
            </a:prstTxWarp>
            <a:spAutoFit/>
          </a:bodyPr>
          <a:lstStyle/>
          <a:p>
            <a:pPr algn="ctr"/>
            <a:r>
              <a:rPr lang="en-US" sz="3200" b="1" dirty="0">
                <a:solidFill>
                  <a:srgbClr val="FF0000"/>
                </a:solidFill>
              </a:rPr>
              <a:t>Inoculation of synthetic strains of </a:t>
            </a:r>
            <a:r>
              <a:rPr lang="en-US" sz="3200" b="1" dirty="0" err="1">
                <a:solidFill>
                  <a:srgbClr val="FF0000"/>
                </a:solidFill>
              </a:rPr>
              <a:t>prions</a:t>
            </a:r>
            <a:r>
              <a:rPr lang="en-US" sz="3200" b="1" dirty="0">
                <a:solidFill>
                  <a:srgbClr val="FF0000"/>
                </a:solidFill>
              </a:rPr>
              <a:t> to generate animal models for </a:t>
            </a:r>
            <a:r>
              <a:rPr lang="en-US" sz="3200" b="1" dirty="0" err="1">
                <a:solidFill>
                  <a:srgbClr val="FF0000"/>
                </a:solidFill>
              </a:rPr>
              <a:t>prion’s</a:t>
            </a:r>
            <a:r>
              <a:rPr lang="en-US" sz="3200" b="1" dirty="0">
                <a:solidFill>
                  <a:srgbClr val="FF0000"/>
                </a:solidFill>
              </a:rPr>
              <a:t> disease</a:t>
            </a:r>
          </a:p>
        </p:txBody>
      </p:sp>
      <p:pic>
        <p:nvPicPr>
          <p:cNvPr id="5" name="Picture 4"/>
          <p:cNvPicPr>
            <a:picLocks noChangeAspect="1"/>
          </p:cNvPicPr>
          <p:nvPr/>
        </p:nvPicPr>
        <p:blipFill>
          <a:blip r:embed="rId4"/>
          <a:stretch>
            <a:fillRect/>
          </a:stretch>
        </p:blipFill>
        <p:spPr>
          <a:xfrm>
            <a:off x="268487" y="5428283"/>
            <a:ext cx="8496403" cy="1076857"/>
          </a:xfrm>
          <a:prstGeom prst="rect">
            <a:avLst/>
          </a:prstGeom>
        </p:spPr>
      </p:pic>
      <p:sp>
        <p:nvSpPr>
          <p:cNvPr id="6" name="TextBox 5"/>
          <p:cNvSpPr txBox="1"/>
          <p:nvPr/>
        </p:nvSpPr>
        <p:spPr>
          <a:xfrm>
            <a:off x="7675738" y="1868705"/>
            <a:ext cx="1446430" cy="276999"/>
          </a:xfrm>
          <a:prstGeom prst="rect">
            <a:avLst/>
          </a:prstGeom>
          <a:noFill/>
        </p:spPr>
        <p:txBody>
          <a:bodyPr wrap="none" rtlCol="0">
            <a:spAutoFit/>
          </a:bodyPr>
          <a:lstStyle/>
          <a:p>
            <a:r>
              <a:rPr lang="en-US" sz="1200" b="1" dirty="0" smtClean="0"/>
              <a:t>Vacuolization in Hip</a:t>
            </a:r>
            <a:endParaRPr lang="en-US" sz="1200" b="1" dirty="0"/>
          </a:p>
        </p:txBody>
      </p:sp>
      <p:sp>
        <p:nvSpPr>
          <p:cNvPr id="7" name="TextBox 6"/>
          <p:cNvSpPr txBox="1"/>
          <p:nvPr/>
        </p:nvSpPr>
        <p:spPr>
          <a:xfrm>
            <a:off x="7682159" y="3130629"/>
            <a:ext cx="1461842" cy="461665"/>
          </a:xfrm>
          <a:prstGeom prst="rect">
            <a:avLst/>
          </a:prstGeom>
          <a:noFill/>
        </p:spPr>
        <p:txBody>
          <a:bodyPr wrap="square" rtlCol="0">
            <a:spAutoFit/>
          </a:bodyPr>
          <a:lstStyle/>
          <a:p>
            <a:r>
              <a:rPr lang="en-US" sz="1200" b="1" dirty="0" smtClean="0"/>
              <a:t>Granular deposits of </a:t>
            </a:r>
            <a:r>
              <a:rPr lang="en-US" sz="1200" b="1" dirty="0" err="1" smtClean="0"/>
              <a:t>PrP</a:t>
            </a:r>
            <a:r>
              <a:rPr lang="en-US" sz="1200" b="1" baseline="30000" dirty="0" err="1" smtClean="0"/>
              <a:t>sc</a:t>
            </a:r>
            <a:endParaRPr lang="en-US" sz="1200" b="1" dirty="0"/>
          </a:p>
        </p:txBody>
      </p:sp>
      <p:sp>
        <p:nvSpPr>
          <p:cNvPr id="8" name="TextBox 7"/>
          <p:cNvSpPr txBox="1"/>
          <p:nvPr/>
        </p:nvSpPr>
        <p:spPr>
          <a:xfrm>
            <a:off x="7748728" y="4467372"/>
            <a:ext cx="918340" cy="276999"/>
          </a:xfrm>
          <a:prstGeom prst="rect">
            <a:avLst/>
          </a:prstGeom>
          <a:noFill/>
        </p:spPr>
        <p:txBody>
          <a:bodyPr wrap="none" rtlCol="0">
            <a:spAutoFit/>
          </a:bodyPr>
          <a:lstStyle/>
          <a:p>
            <a:r>
              <a:rPr lang="en-US" sz="1200" b="1" dirty="0" err="1" smtClean="0"/>
              <a:t>Astrogliosis</a:t>
            </a:r>
            <a:endParaRPr lang="en-US" sz="1200"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81742" y="2048415"/>
            <a:ext cx="8881936" cy="3005055"/>
          </a:xfrm>
          <a:prstGeom prst="rect">
            <a:avLst/>
          </a:prstGeom>
          <a:noFill/>
          <a:ln w="9525">
            <a:noFill/>
            <a:miter lim="800000"/>
            <a:headEnd/>
            <a:tailEnd/>
          </a:ln>
        </p:spPr>
      </p:pic>
      <p:pic>
        <p:nvPicPr>
          <p:cNvPr id="62467" name="Picture 3"/>
          <p:cNvPicPr>
            <a:picLocks noChangeAspect="1" noChangeArrowheads="1"/>
          </p:cNvPicPr>
          <p:nvPr/>
        </p:nvPicPr>
        <p:blipFill>
          <a:blip r:embed="rId3"/>
          <a:srcRect/>
          <a:stretch>
            <a:fillRect/>
          </a:stretch>
        </p:blipFill>
        <p:spPr bwMode="auto">
          <a:xfrm>
            <a:off x="4572000" y="6324600"/>
            <a:ext cx="4279900" cy="241300"/>
          </a:xfrm>
          <a:prstGeom prst="rect">
            <a:avLst/>
          </a:prstGeom>
          <a:noFill/>
          <a:ln w="9525">
            <a:noFill/>
            <a:miter lim="800000"/>
            <a:headEnd/>
            <a:tailEnd/>
          </a:ln>
        </p:spPr>
      </p:pic>
      <p:sp>
        <p:nvSpPr>
          <p:cNvPr id="62468" name="Text Box 4"/>
          <p:cNvSpPr txBox="1">
            <a:spLocks noChangeArrowheads="1"/>
          </p:cNvSpPr>
          <p:nvPr/>
        </p:nvSpPr>
        <p:spPr bwMode="auto">
          <a:xfrm>
            <a:off x="362875" y="395288"/>
            <a:ext cx="8489026" cy="1138773"/>
          </a:xfrm>
          <a:prstGeom prst="rect">
            <a:avLst/>
          </a:prstGeom>
          <a:noFill/>
          <a:ln w="9525">
            <a:noFill/>
            <a:miter lim="800000"/>
            <a:headEnd/>
            <a:tailEnd/>
          </a:ln>
        </p:spPr>
        <p:txBody>
          <a:bodyPr wrap="square">
            <a:prstTxWarp prst="textNoShape">
              <a:avLst/>
            </a:prstTxWarp>
            <a:spAutoFit/>
          </a:bodyPr>
          <a:lstStyle/>
          <a:p>
            <a:pPr algn="ctr"/>
            <a:r>
              <a:rPr lang="en-US" sz="3400" b="1" dirty="0" err="1">
                <a:solidFill>
                  <a:srgbClr val="FF0000"/>
                </a:solidFill>
              </a:rPr>
              <a:t>PrP</a:t>
            </a:r>
            <a:r>
              <a:rPr lang="en-US" sz="3400" b="1" baseline="30000" dirty="0" err="1">
                <a:solidFill>
                  <a:srgbClr val="FF0000"/>
                </a:solidFill>
              </a:rPr>
              <a:t>c</a:t>
            </a:r>
            <a:r>
              <a:rPr lang="en-US" sz="3400" b="1" dirty="0">
                <a:solidFill>
                  <a:srgbClr val="FF0000"/>
                </a:solidFill>
              </a:rPr>
              <a:t> localizes at the plasma membrane and undergoes internalization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3490" name="Picture 3"/>
          <p:cNvPicPr>
            <a:picLocks noChangeAspect="1"/>
          </p:cNvPicPr>
          <p:nvPr/>
        </p:nvPicPr>
        <p:blipFill>
          <a:blip r:embed="rId2"/>
          <a:srcRect/>
          <a:stretch>
            <a:fillRect/>
          </a:stretch>
        </p:blipFill>
        <p:spPr bwMode="auto">
          <a:xfrm>
            <a:off x="841208" y="1230877"/>
            <a:ext cx="2516356" cy="2753748"/>
          </a:xfrm>
          <a:prstGeom prst="rect">
            <a:avLst/>
          </a:prstGeom>
          <a:noFill/>
          <a:ln w="9525">
            <a:noFill/>
            <a:miter lim="800000"/>
            <a:headEnd/>
            <a:tailEnd/>
          </a:ln>
        </p:spPr>
      </p:pic>
      <p:pic>
        <p:nvPicPr>
          <p:cNvPr id="63491" name="Picture 4"/>
          <p:cNvPicPr>
            <a:picLocks noChangeAspect="1"/>
          </p:cNvPicPr>
          <p:nvPr/>
        </p:nvPicPr>
        <p:blipFill>
          <a:blip r:embed="rId3"/>
          <a:srcRect/>
          <a:stretch>
            <a:fillRect/>
          </a:stretch>
        </p:blipFill>
        <p:spPr bwMode="auto">
          <a:xfrm>
            <a:off x="841208" y="3981766"/>
            <a:ext cx="2516356" cy="2766697"/>
          </a:xfrm>
          <a:prstGeom prst="rect">
            <a:avLst/>
          </a:prstGeom>
          <a:noFill/>
          <a:ln w="9525">
            <a:noFill/>
            <a:miter lim="800000"/>
            <a:headEnd/>
            <a:tailEnd/>
          </a:ln>
        </p:spPr>
      </p:pic>
      <p:pic>
        <p:nvPicPr>
          <p:cNvPr id="63492" name="Picture 5"/>
          <p:cNvPicPr>
            <a:picLocks noChangeAspect="1"/>
          </p:cNvPicPr>
          <p:nvPr/>
        </p:nvPicPr>
        <p:blipFill>
          <a:blip r:embed="rId4"/>
          <a:srcRect/>
          <a:stretch>
            <a:fillRect/>
          </a:stretch>
        </p:blipFill>
        <p:spPr bwMode="auto">
          <a:xfrm>
            <a:off x="4794250" y="1245633"/>
            <a:ext cx="3413007" cy="2738992"/>
          </a:xfrm>
          <a:prstGeom prst="rect">
            <a:avLst/>
          </a:prstGeom>
          <a:noFill/>
          <a:ln w="9525">
            <a:noFill/>
            <a:miter lim="800000"/>
            <a:headEnd/>
            <a:tailEnd/>
          </a:ln>
        </p:spPr>
      </p:pic>
      <p:pic>
        <p:nvPicPr>
          <p:cNvPr id="63493" name="Picture 6"/>
          <p:cNvPicPr>
            <a:picLocks noChangeAspect="1"/>
          </p:cNvPicPr>
          <p:nvPr/>
        </p:nvPicPr>
        <p:blipFill>
          <a:blip r:embed="rId5"/>
          <a:srcRect/>
          <a:stretch>
            <a:fillRect/>
          </a:stretch>
        </p:blipFill>
        <p:spPr bwMode="auto">
          <a:xfrm>
            <a:off x="4794249" y="4083213"/>
            <a:ext cx="3413007" cy="2704249"/>
          </a:xfrm>
          <a:prstGeom prst="rect">
            <a:avLst/>
          </a:prstGeom>
          <a:noFill/>
          <a:ln w="9525">
            <a:noFill/>
            <a:miter lim="800000"/>
            <a:headEnd/>
            <a:tailEnd/>
          </a:ln>
        </p:spPr>
      </p:pic>
      <p:pic>
        <p:nvPicPr>
          <p:cNvPr id="63494" name="Picture 7"/>
          <p:cNvPicPr>
            <a:picLocks noChangeAspect="1"/>
          </p:cNvPicPr>
          <p:nvPr/>
        </p:nvPicPr>
        <p:blipFill>
          <a:blip r:embed="rId6"/>
          <a:srcRect/>
          <a:stretch>
            <a:fillRect/>
          </a:stretch>
        </p:blipFill>
        <p:spPr bwMode="auto">
          <a:xfrm rot="16200000">
            <a:off x="7636456" y="5284399"/>
            <a:ext cx="2414346" cy="195899"/>
          </a:xfrm>
          <a:prstGeom prst="rect">
            <a:avLst/>
          </a:prstGeom>
          <a:noFill/>
          <a:ln w="9525">
            <a:noFill/>
            <a:miter lim="800000"/>
            <a:headEnd/>
            <a:tailEnd/>
          </a:ln>
        </p:spPr>
      </p:pic>
      <p:sp>
        <p:nvSpPr>
          <p:cNvPr id="63495" name="TextBox 8"/>
          <p:cNvSpPr txBox="1">
            <a:spLocks noChangeArrowheads="1"/>
          </p:cNvSpPr>
          <p:nvPr/>
        </p:nvSpPr>
        <p:spPr bwMode="auto">
          <a:xfrm>
            <a:off x="164945" y="106860"/>
            <a:ext cx="8776633" cy="1138773"/>
          </a:xfrm>
          <a:prstGeom prst="rect">
            <a:avLst/>
          </a:prstGeom>
          <a:noFill/>
          <a:ln w="9525">
            <a:noFill/>
            <a:miter lim="800000"/>
            <a:headEnd/>
            <a:tailEnd/>
          </a:ln>
        </p:spPr>
        <p:txBody>
          <a:bodyPr wrap="square">
            <a:prstTxWarp prst="textNoShape">
              <a:avLst/>
            </a:prstTxWarp>
            <a:spAutoFit/>
          </a:bodyPr>
          <a:lstStyle/>
          <a:p>
            <a:pPr algn="ctr"/>
            <a:r>
              <a:rPr lang="en-US" sz="3400" b="1" dirty="0">
                <a:solidFill>
                  <a:srgbClr val="FF0000"/>
                </a:solidFill>
              </a:rPr>
              <a:t>Upon infection, </a:t>
            </a:r>
            <a:r>
              <a:rPr lang="en-US" sz="3400" b="1" dirty="0" err="1">
                <a:solidFill>
                  <a:srgbClr val="FF0000"/>
                </a:solidFill>
              </a:rPr>
              <a:t>PrP</a:t>
            </a:r>
            <a:r>
              <a:rPr lang="en-US" sz="3400" b="1" dirty="0">
                <a:solidFill>
                  <a:srgbClr val="FF0000"/>
                </a:solidFill>
              </a:rPr>
              <a:t> </a:t>
            </a:r>
            <a:r>
              <a:rPr lang="en-US" sz="3400" b="1" dirty="0" err="1">
                <a:solidFill>
                  <a:srgbClr val="FF0000"/>
                </a:solidFill>
              </a:rPr>
              <a:t>relocalizes</a:t>
            </a:r>
            <a:r>
              <a:rPr lang="en-US" sz="3400" b="1" dirty="0">
                <a:solidFill>
                  <a:srgbClr val="FF0000"/>
                </a:solidFill>
              </a:rPr>
              <a:t> from the plasma membrane to </a:t>
            </a:r>
            <a:r>
              <a:rPr lang="en-US" sz="3400" b="1" dirty="0" err="1">
                <a:solidFill>
                  <a:srgbClr val="FF0000"/>
                </a:solidFill>
              </a:rPr>
              <a:t>endocytic</a:t>
            </a:r>
            <a:r>
              <a:rPr lang="en-US" sz="3400" b="1" dirty="0">
                <a:solidFill>
                  <a:srgbClr val="FF0000"/>
                </a:solidFill>
              </a:rPr>
              <a:t> compartments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extBox 1"/>
          <p:cNvSpPr txBox="1">
            <a:spLocks noChangeArrowheads="1"/>
          </p:cNvSpPr>
          <p:nvPr/>
        </p:nvSpPr>
        <p:spPr bwMode="auto">
          <a:xfrm>
            <a:off x="34749" y="4343400"/>
            <a:ext cx="9109251" cy="1569660"/>
          </a:xfrm>
          <a:prstGeom prst="rect">
            <a:avLst/>
          </a:prstGeom>
          <a:noFill/>
          <a:ln w="9525">
            <a:noFill/>
            <a:miter lim="800000"/>
            <a:headEnd/>
            <a:tailEnd/>
          </a:ln>
        </p:spPr>
        <p:txBody>
          <a:bodyPr wrap="none">
            <a:prstTxWarp prst="textNoShape">
              <a:avLst/>
            </a:prstTxWarp>
            <a:spAutoFit/>
          </a:bodyPr>
          <a:lstStyle/>
          <a:p>
            <a:r>
              <a:rPr lang="en-US" sz="3200" b="1" dirty="0">
                <a:solidFill>
                  <a:srgbClr val="0000FF"/>
                </a:solidFill>
              </a:rPr>
              <a:t>Where does the conversion from </a:t>
            </a:r>
            <a:r>
              <a:rPr lang="en-US" sz="3200" b="1" dirty="0" err="1">
                <a:solidFill>
                  <a:srgbClr val="0000FF"/>
                </a:solidFill>
              </a:rPr>
              <a:t>PrP</a:t>
            </a:r>
            <a:r>
              <a:rPr lang="en-US" sz="3200" b="1" baseline="30000" dirty="0" err="1">
                <a:solidFill>
                  <a:srgbClr val="0000FF"/>
                </a:solidFill>
              </a:rPr>
              <a:t>c</a:t>
            </a:r>
            <a:r>
              <a:rPr lang="en-US" sz="3200" b="1" dirty="0">
                <a:solidFill>
                  <a:srgbClr val="0000FF"/>
                </a:solidFill>
              </a:rPr>
              <a:t> to </a:t>
            </a:r>
            <a:r>
              <a:rPr lang="en-US" sz="3200" b="1" dirty="0" err="1">
                <a:solidFill>
                  <a:srgbClr val="0000FF"/>
                </a:solidFill>
              </a:rPr>
              <a:t>PrP</a:t>
            </a:r>
            <a:r>
              <a:rPr lang="en-US" sz="3200" b="1" baseline="30000" dirty="0" err="1">
                <a:solidFill>
                  <a:srgbClr val="0000FF"/>
                </a:solidFill>
              </a:rPr>
              <a:t>sc</a:t>
            </a:r>
            <a:r>
              <a:rPr lang="en-US" sz="3200" b="1" dirty="0">
                <a:solidFill>
                  <a:srgbClr val="0000FF"/>
                </a:solidFill>
              </a:rPr>
              <a:t> occur?</a:t>
            </a:r>
          </a:p>
          <a:p>
            <a:endParaRPr lang="en-US" sz="3200" b="1" dirty="0">
              <a:solidFill>
                <a:srgbClr val="0000FF"/>
              </a:solidFill>
            </a:endParaRPr>
          </a:p>
          <a:p>
            <a:r>
              <a:rPr lang="en-US" sz="3200" b="1" dirty="0">
                <a:solidFill>
                  <a:srgbClr val="0000FF"/>
                </a:solidFill>
              </a:rPr>
              <a:t>Transport of </a:t>
            </a:r>
            <a:r>
              <a:rPr lang="en-US" sz="3200" b="1" dirty="0" err="1">
                <a:solidFill>
                  <a:srgbClr val="0000FF"/>
                </a:solidFill>
              </a:rPr>
              <a:t>PrP</a:t>
            </a:r>
            <a:r>
              <a:rPr lang="en-US" sz="3200" b="1" baseline="30000" dirty="0" err="1">
                <a:solidFill>
                  <a:srgbClr val="0000FF"/>
                </a:solidFill>
              </a:rPr>
              <a:t>sc</a:t>
            </a:r>
            <a:r>
              <a:rPr lang="en-US" sz="3200" b="1" dirty="0">
                <a:solidFill>
                  <a:srgbClr val="0000FF"/>
                </a:solidFill>
              </a:rPr>
              <a:t>? </a:t>
            </a:r>
          </a:p>
        </p:txBody>
      </p:sp>
      <p:sp>
        <p:nvSpPr>
          <p:cNvPr id="64515" name="Down Arrow 2"/>
          <p:cNvSpPr>
            <a:spLocks noChangeArrowheads="1"/>
          </p:cNvSpPr>
          <p:nvPr/>
        </p:nvSpPr>
        <p:spPr bwMode="auto">
          <a:xfrm>
            <a:off x="3810000" y="1524000"/>
            <a:ext cx="1905000" cy="1905000"/>
          </a:xfrm>
          <a:prstGeom prst="downArrow">
            <a:avLst>
              <a:gd name="adj1" fmla="val 50000"/>
              <a:gd name="adj2" fmla="val 50000"/>
            </a:avLst>
          </a:prstGeom>
          <a:solidFill>
            <a:srgbClr val="FF0000"/>
          </a:solidFill>
          <a:ln w="952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5538" name="Picture 1"/>
          <p:cNvPicPr>
            <a:picLocks noChangeAspect="1"/>
          </p:cNvPicPr>
          <p:nvPr/>
        </p:nvPicPr>
        <p:blipFill>
          <a:blip r:embed="rId2"/>
          <a:srcRect/>
          <a:stretch>
            <a:fillRect/>
          </a:stretch>
        </p:blipFill>
        <p:spPr bwMode="auto">
          <a:xfrm>
            <a:off x="730353" y="1447800"/>
            <a:ext cx="7691325" cy="4839660"/>
          </a:xfrm>
          <a:prstGeom prst="rect">
            <a:avLst/>
          </a:prstGeom>
          <a:noFill/>
          <a:ln w="9525">
            <a:noFill/>
            <a:miter lim="800000"/>
            <a:headEnd/>
            <a:tailEnd/>
          </a:ln>
        </p:spPr>
      </p:pic>
      <p:pic>
        <p:nvPicPr>
          <p:cNvPr id="65539" name="Picture 2"/>
          <p:cNvPicPr>
            <a:picLocks noChangeAspect="1"/>
          </p:cNvPicPr>
          <p:nvPr/>
        </p:nvPicPr>
        <p:blipFill>
          <a:blip r:embed="rId3"/>
          <a:srcRect/>
          <a:stretch>
            <a:fillRect/>
          </a:stretch>
        </p:blipFill>
        <p:spPr bwMode="auto">
          <a:xfrm>
            <a:off x="5411788" y="6450013"/>
            <a:ext cx="3678237" cy="298450"/>
          </a:xfrm>
          <a:prstGeom prst="rect">
            <a:avLst/>
          </a:prstGeom>
          <a:noFill/>
          <a:ln w="9525">
            <a:noFill/>
            <a:miter lim="800000"/>
            <a:headEnd/>
            <a:tailEnd/>
          </a:ln>
        </p:spPr>
      </p:pic>
      <p:sp>
        <p:nvSpPr>
          <p:cNvPr id="65540" name="TextBox 3"/>
          <p:cNvSpPr txBox="1">
            <a:spLocks noChangeArrowheads="1"/>
          </p:cNvSpPr>
          <p:nvPr/>
        </p:nvSpPr>
        <p:spPr bwMode="auto">
          <a:xfrm>
            <a:off x="418885" y="381000"/>
            <a:ext cx="8184227" cy="646331"/>
          </a:xfrm>
          <a:prstGeom prst="rect">
            <a:avLst/>
          </a:prstGeom>
          <a:noFill/>
          <a:ln w="9525">
            <a:noFill/>
            <a:miter lim="800000"/>
            <a:headEnd/>
            <a:tailEnd/>
          </a:ln>
        </p:spPr>
        <p:txBody>
          <a:bodyPr wrap="none">
            <a:prstTxWarp prst="textNoShape">
              <a:avLst/>
            </a:prstTxWarp>
            <a:spAutoFit/>
          </a:bodyPr>
          <a:lstStyle/>
          <a:p>
            <a:r>
              <a:rPr lang="en-US" sz="3600" b="1">
                <a:solidFill>
                  <a:srgbClr val="FF0000"/>
                </a:solidFill>
              </a:rPr>
              <a:t>Cell biology of PrP in scrapie infected cells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1371600" y="1384150"/>
            <a:ext cx="6705600" cy="5073650"/>
          </a:xfrm>
          <a:prstGeom prst="rect">
            <a:avLst/>
          </a:prstGeom>
          <a:noFill/>
          <a:ln w="9525">
            <a:noFill/>
            <a:miter lim="800000"/>
            <a:headEnd/>
            <a:tailEnd/>
          </a:ln>
        </p:spPr>
      </p:pic>
      <p:sp>
        <p:nvSpPr>
          <p:cNvPr id="66563" name="Text Box 4"/>
          <p:cNvSpPr txBox="1">
            <a:spLocks noChangeArrowheads="1"/>
          </p:cNvSpPr>
          <p:nvPr/>
        </p:nvSpPr>
        <p:spPr bwMode="auto">
          <a:xfrm>
            <a:off x="669925" y="2889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66564" name="Text Box 5"/>
          <p:cNvSpPr txBox="1">
            <a:spLocks noChangeArrowheads="1"/>
          </p:cNvSpPr>
          <p:nvPr/>
        </p:nvSpPr>
        <p:spPr bwMode="auto">
          <a:xfrm>
            <a:off x="63443" y="166688"/>
            <a:ext cx="9026830" cy="1077218"/>
          </a:xfrm>
          <a:prstGeom prst="rect">
            <a:avLst/>
          </a:prstGeom>
          <a:noFill/>
          <a:ln w="9525">
            <a:noFill/>
            <a:miter lim="800000"/>
            <a:headEnd/>
            <a:tailEnd/>
          </a:ln>
        </p:spPr>
        <p:txBody>
          <a:bodyPr wrap="none">
            <a:prstTxWarp prst="textNoShape">
              <a:avLst/>
            </a:prstTxWarp>
            <a:spAutoFit/>
          </a:bodyPr>
          <a:lstStyle/>
          <a:p>
            <a:pPr algn="ctr"/>
            <a:r>
              <a:rPr lang="en-US" sz="3200" b="1" dirty="0" err="1">
                <a:solidFill>
                  <a:srgbClr val="FF0000"/>
                </a:solidFill>
              </a:rPr>
              <a:t>Prion</a:t>
            </a:r>
            <a:r>
              <a:rPr lang="en-US" sz="3200" b="1" dirty="0">
                <a:solidFill>
                  <a:srgbClr val="FF0000"/>
                </a:solidFill>
              </a:rPr>
              <a:t> protein </a:t>
            </a:r>
            <a:r>
              <a:rPr lang="en-US" sz="3200" b="1" dirty="0" err="1">
                <a:solidFill>
                  <a:srgbClr val="FF0000"/>
                </a:solidFill>
              </a:rPr>
              <a:t>scrapie</a:t>
            </a:r>
            <a:r>
              <a:rPr lang="en-US" sz="3200" b="1" dirty="0">
                <a:solidFill>
                  <a:srgbClr val="FF0000"/>
                </a:solidFill>
              </a:rPr>
              <a:t> accumulation and propagation </a:t>
            </a:r>
          </a:p>
          <a:p>
            <a:pPr algn="ctr"/>
            <a:r>
              <a:rPr lang="en-US" sz="3200" b="1" dirty="0">
                <a:solidFill>
                  <a:srgbClr val="FF0000"/>
                </a:solidFill>
              </a:rPr>
              <a:t>from normal cellular </a:t>
            </a:r>
            <a:r>
              <a:rPr lang="en-US" sz="3200" b="1" dirty="0" err="1">
                <a:solidFill>
                  <a:srgbClr val="FF0000"/>
                </a:solidFill>
              </a:rPr>
              <a:t>Prion</a:t>
            </a:r>
            <a:r>
              <a:rPr lang="en-US" sz="3200" b="1" dirty="0">
                <a:solidFill>
                  <a:srgbClr val="FF0000"/>
                </a:solidFill>
              </a:rPr>
              <a:t> protein (</a:t>
            </a:r>
            <a:r>
              <a:rPr lang="en-US" sz="3200" b="1" dirty="0" err="1">
                <a:solidFill>
                  <a:srgbClr val="FF0000"/>
                </a:solidFill>
              </a:rPr>
              <a:t>PrP</a:t>
            </a:r>
            <a:r>
              <a:rPr lang="en-US" sz="3200" b="1" baseline="30000" dirty="0" err="1">
                <a:solidFill>
                  <a:srgbClr val="FF0000"/>
                </a:solidFill>
              </a:rPr>
              <a:t>C</a:t>
            </a:r>
            <a:r>
              <a:rPr lang="en-US" sz="3200" b="1" dirty="0">
                <a:solidFill>
                  <a:srgbClr val="FF0000"/>
                </a:solidFill>
              </a:rPr>
              <a:t> to </a:t>
            </a:r>
            <a:r>
              <a:rPr lang="en-US" sz="3200" b="1" dirty="0" err="1">
                <a:solidFill>
                  <a:srgbClr val="FF0000"/>
                </a:solidFill>
              </a:rPr>
              <a:t>PrP</a:t>
            </a:r>
            <a:r>
              <a:rPr lang="en-US" sz="3200" b="1" baseline="30000" dirty="0" err="1">
                <a:solidFill>
                  <a:srgbClr val="FF0000"/>
                </a:solidFill>
              </a:rPr>
              <a:t>sc</a:t>
            </a:r>
            <a:r>
              <a:rPr lang="en-US" sz="3200" b="1" dirty="0">
                <a:solidFill>
                  <a:srgbClr val="FF0000"/>
                </a:solidFill>
              </a:rPr>
              <a:t>)</a:t>
            </a:r>
          </a:p>
        </p:txBody>
      </p:sp>
      <p:sp>
        <p:nvSpPr>
          <p:cNvPr id="66565" name="Text Box 6"/>
          <p:cNvSpPr txBox="1">
            <a:spLocks noChangeArrowheads="1"/>
          </p:cNvSpPr>
          <p:nvPr/>
        </p:nvSpPr>
        <p:spPr bwMode="auto">
          <a:xfrm>
            <a:off x="5716588" y="6477000"/>
            <a:ext cx="3275012" cy="304800"/>
          </a:xfrm>
          <a:prstGeom prst="rect">
            <a:avLst/>
          </a:prstGeom>
          <a:noFill/>
          <a:ln w="9525">
            <a:noFill/>
            <a:miter lim="800000"/>
            <a:headEnd/>
            <a:tailEnd/>
          </a:ln>
        </p:spPr>
        <p:txBody>
          <a:bodyPr wrap="none">
            <a:prstTxWarp prst="textNoShape">
              <a:avLst/>
            </a:prstTxWarp>
            <a:spAutoFit/>
          </a:bodyPr>
          <a:lstStyle/>
          <a:p>
            <a:r>
              <a:rPr lang="en-US" sz="1400" b="1"/>
              <a:t>Caughey and Byron, 2006 Nature 443-19</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7586" name="Picture 1"/>
          <p:cNvPicPr>
            <a:picLocks noChangeAspect="1"/>
          </p:cNvPicPr>
          <p:nvPr/>
        </p:nvPicPr>
        <p:blipFill>
          <a:blip r:embed="rId2"/>
          <a:srcRect/>
          <a:stretch>
            <a:fillRect/>
          </a:stretch>
        </p:blipFill>
        <p:spPr bwMode="auto">
          <a:xfrm>
            <a:off x="2105025" y="1491105"/>
            <a:ext cx="4876800" cy="2738438"/>
          </a:xfrm>
          <a:prstGeom prst="rect">
            <a:avLst/>
          </a:prstGeom>
          <a:noFill/>
          <a:ln w="9525">
            <a:noFill/>
            <a:miter lim="800000"/>
            <a:headEnd/>
            <a:tailEnd/>
          </a:ln>
        </p:spPr>
      </p:pic>
      <p:pic>
        <p:nvPicPr>
          <p:cNvPr id="67587" name="Picture 2"/>
          <p:cNvPicPr>
            <a:picLocks noChangeAspect="1"/>
          </p:cNvPicPr>
          <p:nvPr/>
        </p:nvPicPr>
        <p:blipFill>
          <a:blip r:embed="rId3"/>
          <a:srcRect/>
          <a:stretch>
            <a:fillRect/>
          </a:stretch>
        </p:blipFill>
        <p:spPr bwMode="auto">
          <a:xfrm>
            <a:off x="2141538" y="4266055"/>
            <a:ext cx="2557462" cy="1887538"/>
          </a:xfrm>
          <a:prstGeom prst="rect">
            <a:avLst/>
          </a:prstGeom>
          <a:noFill/>
          <a:ln w="9525">
            <a:noFill/>
            <a:miter lim="800000"/>
            <a:headEnd/>
            <a:tailEnd/>
          </a:ln>
        </p:spPr>
      </p:pic>
      <p:pic>
        <p:nvPicPr>
          <p:cNvPr id="67588" name="Picture 3"/>
          <p:cNvPicPr>
            <a:picLocks noChangeAspect="1"/>
          </p:cNvPicPr>
          <p:nvPr/>
        </p:nvPicPr>
        <p:blipFill>
          <a:blip r:embed="rId4"/>
          <a:srcRect/>
          <a:stretch>
            <a:fillRect/>
          </a:stretch>
        </p:blipFill>
        <p:spPr bwMode="auto">
          <a:xfrm>
            <a:off x="4681538" y="4229543"/>
            <a:ext cx="2282825" cy="2265362"/>
          </a:xfrm>
          <a:prstGeom prst="rect">
            <a:avLst/>
          </a:prstGeom>
          <a:noFill/>
          <a:ln w="9525">
            <a:noFill/>
            <a:miter lim="800000"/>
            <a:headEnd/>
            <a:tailEnd/>
          </a:ln>
        </p:spPr>
      </p:pic>
      <p:sp>
        <p:nvSpPr>
          <p:cNvPr id="67589" name="Rectangle 4"/>
          <p:cNvSpPr>
            <a:spLocks noChangeArrowheads="1"/>
          </p:cNvSpPr>
          <p:nvPr/>
        </p:nvSpPr>
        <p:spPr bwMode="auto">
          <a:xfrm>
            <a:off x="217488" y="4861368"/>
            <a:ext cx="1887537" cy="1168400"/>
          </a:xfrm>
          <a:prstGeom prst="rect">
            <a:avLst/>
          </a:prstGeom>
          <a:noFill/>
          <a:ln w="9525">
            <a:noFill/>
            <a:miter lim="800000"/>
            <a:headEnd/>
            <a:tailEnd/>
          </a:ln>
        </p:spPr>
        <p:txBody>
          <a:bodyPr>
            <a:prstTxWarp prst="textNoShape">
              <a:avLst/>
            </a:prstTxWarp>
            <a:spAutoFit/>
          </a:bodyPr>
          <a:lstStyle/>
          <a:p>
            <a:r>
              <a:rPr lang="en-US" sz="1400" b="1"/>
              <a:t>Dendrites of a clinical diseased intracerebrally inoculated with a synthetic PrP source.</a:t>
            </a:r>
          </a:p>
        </p:txBody>
      </p:sp>
      <p:sp>
        <p:nvSpPr>
          <p:cNvPr id="67590" name="Rectangle 5"/>
          <p:cNvSpPr>
            <a:spLocks noChangeArrowheads="1"/>
          </p:cNvSpPr>
          <p:nvPr/>
        </p:nvSpPr>
        <p:spPr bwMode="auto">
          <a:xfrm>
            <a:off x="7054850" y="4861368"/>
            <a:ext cx="1835150" cy="738187"/>
          </a:xfrm>
          <a:prstGeom prst="rect">
            <a:avLst/>
          </a:prstGeom>
          <a:noFill/>
          <a:ln w="9525">
            <a:noFill/>
            <a:miter lim="800000"/>
            <a:headEnd/>
            <a:tailEnd/>
          </a:ln>
        </p:spPr>
        <p:txBody>
          <a:bodyPr>
            <a:prstTxWarp prst="textNoShape">
              <a:avLst/>
            </a:prstTxWarp>
            <a:spAutoFit/>
          </a:bodyPr>
          <a:lstStyle/>
          <a:p>
            <a:r>
              <a:rPr lang="en-US" sz="1400" b="1"/>
              <a:t>Axon terminal from a 22CH scrapie-infected hamster</a:t>
            </a:r>
          </a:p>
        </p:txBody>
      </p:sp>
      <p:sp>
        <p:nvSpPr>
          <p:cNvPr id="67591" name="Rectangle 6"/>
          <p:cNvSpPr>
            <a:spLocks noChangeArrowheads="1"/>
          </p:cNvSpPr>
          <p:nvPr/>
        </p:nvSpPr>
        <p:spPr bwMode="auto">
          <a:xfrm>
            <a:off x="6964363" y="2102293"/>
            <a:ext cx="1925637" cy="523875"/>
          </a:xfrm>
          <a:prstGeom prst="rect">
            <a:avLst/>
          </a:prstGeom>
          <a:noFill/>
          <a:ln w="9525">
            <a:noFill/>
            <a:miter lim="800000"/>
            <a:headEnd/>
            <a:tailEnd/>
          </a:ln>
        </p:spPr>
        <p:txBody>
          <a:bodyPr>
            <a:prstTxWarp prst="textNoShape">
              <a:avLst/>
            </a:prstTxWarp>
            <a:spAutoFit/>
          </a:bodyPr>
          <a:lstStyle/>
          <a:p>
            <a:r>
              <a:rPr lang="en-US" sz="1400" b="1"/>
              <a:t>Dendrite of natural sheep scrapie brain</a:t>
            </a:r>
          </a:p>
        </p:txBody>
      </p:sp>
      <p:pic>
        <p:nvPicPr>
          <p:cNvPr id="67592" name="Picture 7"/>
          <p:cNvPicPr>
            <a:picLocks noChangeAspect="1"/>
          </p:cNvPicPr>
          <p:nvPr/>
        </p:nvPicPr>
        <p:blipFill>
          <a:blip r:embed="rId5"/>
          <a:srcRect/>
          <a:stretch>
            <a:fillRect/>
          </a:stretch>
        </p:blipFill>
        <p:spPr bwMode="auto">
          <a:xfrm>
            <a:off x="4806950" y="6479133"/>
            <a:ext cx="4241800" cy="368300"/>
          </a:xfrm>
          <a:prstGeom prst="rect">
            <a:avLst/>
          </a:prstGeom>
          <a:noFill/>
          <a:ln w="9525">
            <a:noFill/>
            <a:miter lim="800000"/>
            <a:headEnd/>
            <a:tailEnd/>
          </a:ln>
        </p:spPr>
      </p:pic>
      <p:sp>
        <p:nvSpPr>
          <p:cNvPr id="67593" name="TextBox 8"/>
          <p:cNvSpPr txBox="1">
            <a:spLocks noChangeArrowheads="1"/>
          </p:cNvSpPr>
          <p:nvPr/>
        </p:nvSpPr>
        <p:spPr bwMode="auto">
          <a:xfrm>
            <a:off x="106585" y="253999"/>
            <a:ext cx="8938451" cy="1138773"/>
          </a:xfrm>
          <a:prstGeom prst="rect">
            <a:avLst/>
          </a:prstGeom>
          <a:noFill/>
          <a:ln w="9525">
            <a:noFill/>
            <a:miter lim="800000"/>
            <a:headEnd/>
            <a:tailEnd/>
          </a:ln>
        </p:spPr>
        <p:txBody>
          <a:bodyPr wrap="square">
            <a:prstTxWarp prst="textNoShape">
              <a:avLst/>
            </a:prstTxWarp>
            <a:spAutoFit/>
          </a:bodyPr>
          <a:lstStyle/>
          <a:p>
            <a:pPr algn="ctr"/>
            <a:r>
              <a:rPr lang="en-US" sz="3400" b="1" dirty="0">
                <a:solidFill>
                  <a:srgbClr val="FF0000"/>
                </a:solidFill>
              </a:rPr>
              <a:t>Membrane modifications are associated with </a:t>
            </a:r>
            <a:r>
              <a:rPr lang="en-US" sz="3400" b="1" dirty="0" err="1">
                <a:solidFill>
                  <a:srgbClr val="FF0000"/>
                </a:solidFill>
              </a:rPr>
              <a:t>PrP</a:t>
            </a:r>
            <a:r>
              <a:rPr lang="en-US" sz="3400" b="1" dirty="0">
                <a:solidFill>
                  <a:srgbClr val="FF0000"/>
                </a:solidFill>
              </a:rPr>
              <a:t> propagation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AutoShape 2"/>
          <p:cNvSpPr>
            <a:spLocks noChangeArrowheads="1"/>
          </p:cNvSpPr>
          <p:nvPr/>
        </p:nvSpPr>
        <p:spPr bwMode="auto">
          <a:xfrm>
            <a:off x="3733800" y="1844675"/>
            <a:ext cx="1981200" cy="1584325"/>
          </a:xfrm>
          <a:prstGeom prst="downArrow">
            <a:avLst>
              <a:gd name="adj1" fmla="val 50000"/>
              <a:gd name="adj2" fmla="val 43750"/>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69635" name="Text Box 3"/>
          <p:cNvSpPr txBox="1">
            <a:spLocks noChangeArrowheads="1"/>
          </p:cNvSpPr>
          <p:nvPr/>
        </p:nvSpPr>
        <p:spPr bwMode="auto">
          <a:xfrm>
            <a:off x="421896" y="4124325"/>
            <a:ext cx="8321910"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0000FF"/>
                </a:solidFill>
              </a:rPr>
              <a:t>GPI anchor as a target for the treatment of CJD?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srcRect/>
          <a:stretch>
            <a:fillRect/>
          </a:stretch>
        </p:blipFill>
        <p:spPr bwMode="auto">
          <a:xfrm>
            <a:off x="1328738" y="1790700"/>
            <a:ext cx="6489700" cy="4457700"/>
          </a:xfrm>
          <a:prstGeom prst="rect">
            <a:avLst/>
          </a:prstGeom>
          <a:noFill/>
          <a:ln w="9525">
            <a:noFill/>
            <a:miter lim="800000"/>
            <a:headEnd/>
            <a:tailEnd/>
          </a:ln>
        </p:spPr>
      </p:pic>
      <p:sp>
        <p:nvSpPr>
          <p:cNvPr id="70659" name="Text Box 3"/>
          <p:cNvSpPr txBox="1">
            <a:spLocks noChangeArrowheads="1"/>
          </p:cNvSpPr>
          <p:nvPr/>
        </p:nvSpPr>
        <p:spPr bwMode="auto">
          <a:xfrm>
            <a:off x="228600" y="200025"/>
            <a:ext cx="8686800" cy="1569660"/>
          </a:xfrm>
          <a:prstGeom prst="rect">
            <a:avLst/>
          </a:prstGeom>
          <a:noFill/>
          <a:ln w="9525">
            <a:noFill/>
            <a:miter lim="800000"/>
            <a:headEnd/>
            <a:tailEnd/>
          </a:ln>
        </p:spPr>
        <p:txBody>
          <a:bodyPr>
            <a:prstTxWarp prst="textNoShape">
              <a:avLst/>
            </a:prstTxWarp>
            <a:spAutoFit/>
          </a:bodyPr>
          <a:lstStyle/>
          <a:p>
            <a:pPr algn="ctr"/>
            <a:r>
              <a:rPr lang="en-US" sz="3200" b="1" dirty="0">
                <a:solidFill>
                  <a:srgbClr val="FF0000"/>
                </a:solidFill>
              </a:rPr>
              <a:t>Inhibition of GPI-anchor could reduce the amount of </a:t>
            </a:r>
            <a:r>
              <a:rPr lang="en-US" sz="3200" b="1" dirty="0" err="1">
                <a:solidFill>
                  <a:srgbClr val="FF0000"/>
                </a:solidFill>
              </a:rPr>
              <a:t>PrP</a:t>
            </a:r>
            <a:r>
              <a:rPr lang="en-US" sz="3200" b="1" baseline="30000" dirty="0" err="1">
                <a:solidFill>
                  <a:srgbClr val="FF0000"/>
                </a:solidFill>
              </a:rPr>
              <a:t>C</a:t>
            </a:r>
            <a:r>
              <a:rPr lang="en-US" sz="3200" b="1" dirty="0">
                <a:solidFill>
                  <a:srgbClr val="FF0000"/>
                </a:solidFill>
              </a:rPr>
              <a:t> at the plasma membrane, reducing propagation of the </a:t>
            </a:r>
            <a:r>
              <a:rPr lang="en-US" sz="3200" b="1" dirty="0" err="1">
                <a:solidFill>
                  <a:srgbClr val="FF0000"/>
                </a:solidFill>
              </a:rPr>
              <a:t>prion</a:t>
            </a:r>
            <a:endParaRPr lang="en-US" sz="3200" b="1" dirty="0">
              <a:solidFill>
                <a:srgbClr val="FF0000"/>
              </a:solidFill>
            </a:endParaRPr>
          </a:p>
        </p:txBody>
      </p:sp>
      <p:sp>
        <p:nvSpPr>
          <p:cNvPr id="70660" name="Text Box 5"/>
          <p:cNvSpPr txBox="1">
            <a:spLocks noChangeArrowheads="1"/>
          </p:cNvSpPr>
          <p:nvPr/>
        </p:nvSpPr>
        <p:spPr bwMode="auto">
          <a:xfrm>
            <a:off x="5716588" y="6346825"/>
            <a:ext cx="3275012" cy="304800"/>
          </a:xfrm>
          <a:prstGeom prst="rect">
            <a:avLst/>
          </a:prstGeom>
          <a:noFill/>
          <a:ln w="9525">
            <a:noFill/>
            <a:miter lim="800000"/>
            <a:headEnd/>
            <a:tailEnd/>
          </a:ln>
        </p:spPr>
        <p:txBody>
          <a:bodyPr wrap="none">
            <a:prstTxWarp prst="textNoShape">
              <a:avLst/>
            </a:prstTxWarp>
            <a:spAutoFit/>
          </a:bodyPr>
          <a:lstStyle/>
          <a:p>
            <a:r>
              <a:rPr lang="en-US" sz="1400" b="1"/>
              <a:t>Caughey and Byron, 2006 Nature 443-19</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52400" y="822325"/>
            <a:ext cx="8778875" cy="5273675"/>
          </a:xfrm>
          <a:prstGeom prst="rect">
            <a:avLst/>
          </a:prstGeom>
          <a:noFill/>
          <a:ln w="9525">
            <a:noFill/>
            <a:miter lim="800000"/>
            <a:headEnd/>
            <a:tailEnd/>
          </a:ln>
        </p:spPr>
        <p:txBody>
          <a:bodyPr>
            <a:prstTxWarp prst="textNoShape">
              <a:avLst/>
            </a:prstTxWarp>
            <a:spAutoFit/>
          </a:bodyPr>
          <a:lstStyle/>
          <a:p>
            <a:r>
              <a:rPr lang="en-US" sz="2000" b="1">
                <a:solidFill>
                  <a:srgbClr val="CF073D"/>
                </a:solidFill>
              </a:rPr>
              <a:t>OR:</a:t>
            </a:r>
            <a:r>
              <a:rPr lang="en-US" sz="2000" b="1"/>
              <a:t> not required for PrPc function, it might influence the change of conformation in PrPsc, as OR KO mice do not propagate the disease. Protects from apoptosis.</a:t>
            </a:r>
          </a:p>
          <a:p>
            <a:endParaRPr lang="en-US" sz="2000" b="1"/>
          </a:p>
          <a:p>
            <a:r>
              <a:rPr lang="en-US" sz="2000" b="1">
                <a:solidFill>
                  <a:srgbClr val="CF073D"/>
                </a:solidFill>
              </a:rPr>
              <a:t>CC1</a:t>
            </a:r>
            <a:r>
              <a:rPr lang="en-US" sz="2000" b="1"/>
              <a:t>: probably involved in protein internalization/trafficking. CC1 KO mice are viable and could develop the disease.</a:t>
            </a:r>
          </a:p>
          <a:p>
            <a:endParaRPr lang="en-US" sz="2000" b="1"/>
          </a:p>
          <a:p>
            <a:r>
              <a:rPr lang="en-US" sz="2000" b="1">
                <a:solidFill>
                  <a:srgbClr val="CF073D"/>
                </a:solidFill>
              </a:rPr>
              <a:t>CC2:</a:t>
            </a:r>
            <a:r>
              <a:rPr lang="en-US" sz="2000" b="1"/>
              <a:t> might work in concert with HC region, as partial deletion of either or the other domain, or ablation of one domain and partial deletion of the other accelerate the pathology in mice.</a:t>
            </a:r>
          </a:p>
          <a:p>
            <a:endParaRPr lang="en-US" sz="2000" b="1"/>
          </a:p>
          <a:p>
            <a:r>
              <a:rPr lang="en-US" sz="2000" b="1">
                <a:solidFill>
                  <a:srgbClr val="CF073D"/>
                </a:solidFill>
              </a:rPr>
              <a:t>C-terminal:</a:t>
            </a:r>
            <a:r>
              <a:rPr lang="en-US" sz="2000" b="1"/>
              <a:t> gene KO on H2, H3 or both domains leads to ataxia and neuron disease, </a:t>
            </a:r>
            <a:r>
              <a:rPr lang="en-US" sz="2000" b="1">
                <a:solidFill>
                  <a:srgbClr val="CF073D"/>
                </a:solidFill>
              </a:rPr>
              <a:t>BUT FAIL TO REPLICATE PRIONS. </a:t>
            </a:r>
          </a:p>
          <a:p>
            <a:r>
              <a:rPr lang="en-US" sz="2000" b="1"/>
              <a:t>No transmission of disease from H2 KO and H3 KO to other animals.</a:t>
            </a:r>
            <a:r>
              <a:rPr lang="en-US" sz="2000" b="1">
                <a:solidFill>
                  <a:srgbClr val="CF073D"/>
                </a:solidFill>
              </a:rPr>
              <a:t> H2 and H3 might stabilize the conformation of the protein. </a:t>
            </a:r>
          </a:p>
          <a:p>
            <a:r>
              <a:rPr lang="en-US" sz="2000" b="1"/>
              <a:t>C-terminal deletion prevents GPI anchoring of the protein, no development of the disease.</a:t>
            </a:r>
          </a:p>
        </p:txBody>
      </p:sp>
      <p:sp>
        <p:nvSpPr>
          <p:cNvPr id="33795" name="Text Box 3"/>
          <p:cNvSpPr txBox="1">
            <a:spLocks noChangeArrowheads="1"/>
          </p:cNvSpPr>
          <p:nvPr/>
        </p:nvSpPr>
        <p:spPr bwMode="auto">
          <a:xfrm>
            <a:off x="1447800" y="106363"/>
            <a:ext cx="6259513"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Functional domains of the prion protein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502025" y="925513"/>
            <a:ext cx="2376488" cy="2176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683" name="TextBox 2"/>
          <p:cNvSpPr txBox="1">
            <a:spLocks noChangeArrowheads="1"/>
          </p:cNvSpPr>
          <p:nvPr/>
        </p:nvSpPr>
        <p:spPr bwMode="auto">
          <a:xfrm>
            <a:off x="317402" y="4081463"/>
            <a:ext cx="8661658" cy="615553"/>
          </a:xfrm>
          <a:prstGeom prst="rect">
            <a:avLst/>
          </a:prstGeom>
          <a:noFill/>
          <a:ln w="9525">
            <a:noFill/>
            <a:miter lim="800000"/>
            <a:headEnd/>
            <a:tailEnd/>
          </a:ln>
        </p:spPr>
        <p:txBody>
          <a:bodyPr wrap="none">
            <a:prstTxWarp prst="textNoShape">
              <a:avLst/>
            </a:prstTxWarp>
            <a:spAutoFit/>
          </a:bodyPr>
          <a:lstStyle/>
          <a:p>
            <a:r>
              <a:rPr lang="en-US" sz="3400" b="1">
                <a:solidFill>
                  <a:srgbClr val="000090"/>
                </a:solidFill>
              </a:rPr>
              <a:t>Can cytosolic aggregates seed for propagation?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706" name="Picture 1"/>
          <p:cNvPicPr>
            <a:picLocks noChangeAspect="1"/>
          </p:cNvPicPr>
          <p:nvPr/>
        </p:nvPicPr>
        <p:blipFill>
          <a:blip r:embed="rId2"/>
          <a:srcRect/>
          <a:stretch>
            <a:fillRect/>
          </a:stretch>
        </p:blipFill>
        <p:spPr bwMode="auto">
          <a:xfrm>
            <a:off x="293980" y="1418612"/>
            <a:ext cx="8515642" cy="4279217"/>
          </a:xfrm>
          <a:prstGeom prst="rect">
            <a:avLst/>
          </a:prstGeom>
          <a:noFill/>
          <a:ln w="9525">
            <a:noFill/>
            <a:miter lim="800000"/>
            <a:headEnd/>
            <a:tailEnd/>
          </a:ln>
        </p:spPr>
      </p:pic>
      <p:pic>
        <p:nvPicPr>
          <p:cNvPr id="72707" name="Picture 2"/>
          <p:cNvPicPr>
            <a:picLocks noChangeAspect="1"/>
          </p:cNvPicPr>
          <p:nvPr/>
        </p:nvPicPr>
        <p:blipFill>
          <a:blip r:embed="rId3"/>
          <a:srcRect/>
          <a:stretch>
            <a:fillRect/>
          </a:stretch>
        </p:blipFill>
        <p:spPr bwMode="auto">
          <a:xfrm>
            <a:off x="5411788" y="6450013"/>
            <a:ext cx="3678237" cy="298450"/>
          </a:xfrm>
          <a:prstGeom prst="rect">
            <a:avLst/>
          </a:prstGeom>
          <a:noFill/>
          <a:ln w="9525">
            <a:noFill/>
            <a:miter lim="800000"/>
            <a:headEnd/>
            <a:tailEnd/>
          </a:ln>
        </p:spPr>
      </p:pic>
      <p:sp>
        <p:nvSpPr>
          <p:cNvPr id="72708" name="TextBox 3"/>
          <p:cNvSpPr txBox="1">
            <a:spLocks noChangeArrowheads="1"/>
          </p:cNvSpPr>
          <p:nvPr/>
        </p:nvSpPr>
        <p:spPr bwMode="auto">
          <a:xfrm>
            <a:off x="64560" y="528638"/>
            <a:ext cx="8985352" cy="584776"/>
          </a:xfrm>
          <a:prstGeom prst="rect">
            <a:avLst/>
          </a:prstGeom>
          <a:noFill/>
          <a:ln w="9525">
            <a:noFill/>
            <a:miter lim="800000"/>
            <a:headEnd/>
            <a:tailEnd/>
          </a:ln>
        </p:spPr>
        <p:txBody>
          <a:bodyPr wrap="none">
            <a:prstTxWarp prst="textNoShape">
              <a:avLst/>
            </a:prstTxWarp>
            <a:spAutoFit/>
          </a:bodyPr>
          <a:lstStyle/>
          <a:p>
            <a:r>
              <a:rPr lang="en-US" sz="3200" b="1" dirty="0" err="1">
                <a:solidFill>
                  <a:srgbClr val="FF0000"/>
                </a:solidFill>
              </a:rPr>
              <a:t>PrP</a:t>
            </a:r>
            <a:r>
              <a:rPr lang="en-US" sz="3200" b="1" dirty="0">
                <a:solidFill>
                  <a:srgbClr val="FF0000"/>
                </a:solidFill>
              </a:rPr>
              <a:t> aggregates can be found at an intracellular level</a:t>
            </a:r>
          </a:p>
        </p:txBody>
      </p:sp>
      <p:sp>
        <p:nvSpPr>
          <p:cNvPr id="6" name="TextBox 5"/>
          <p:cNvSpPr txBox="1"/>
          <p:nvPr/>
        </p:nvSpPr>
        <p:spPr>
          <a:xfrm>
            <a:off x="1586591" y="5711349"/>
            <a:ext cx="761747" cy="369332"/>
          </a:xfrm>
          <a:prstGeom prst="rect">
            <a:avLst/>
          </a:prstGeom>
          <a:noFill/>
        </p:spPr>
        <p:txBody>
          <a:bodyPr wrap="none" rtlCol="0">
            <a:spAutoFit/>
          </a:bodyPr>
          <a:lstStyle/>
          <a:p>
            <a:r>
              <a:rPr lang="en-US" b="1" dirty="0" smtClean="0"/>
              <a:t>Fibrils</a:t>
            </a:r>
            <a:endParaRPr lang="en-US"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3730" name="Picture 1"/>
          <p:cNvPicPr>
            <a:picLocks noChangeAspect="1"/>
          </p:cNvPicPr>
          <p:nvPr/>
        </p:nvPicPr>
        <p:blipFill>
          <a:blip r:embed="rId2"/>
          <a:srcRect/>
          <a:stretch>
            <a:fillRect/>
          </a:stretch>
        </p:blipFill>
        <p:spPr bwMode="auto">
          <a:xfrm>
            <a:off x="2381655" y="2023996"/>
            <a:ext cx="4403725" cy="2232400"/>
          </a:xfrm>
          <a:prstGeom prst="rect">
            <a:avLst/>
          </a:prstGeom>
          <a:noFill/>
          <a:ln w="9525">
            <a:noFill/>
            <a:miter lim="800000"/>
            <a:headEnd/>
            <a:tailEnd/>
          </a:ln>
        </p:spPr>
      </p:pic>
      <p:pic>
        <p:nvPicPr>
          <p:cNvPr id="73731" name="Picture 2"/>
          <p:cNvPicPr>
            <a:picLocks noChangeAspect="1"/>
          </p:cNvPicPr>
          <p:nvPr/>
        </p:nvPicPr>
        <p:blipFill>
          <a:blip r:embed="rId3"/>
          <a:srcRect/>
          <a:stretch>
            <a:fillRect/>
          </a:stretch>
        </p:blipFill>
        <p:spPr bwMode="auto">
          <a:xfrm>
            <a:off x="322668" y="4367778"/>
            <a:ext cx="8573682" cy="2135523"/>
          </a:xfrm>
          <a:prstGeom prst="rect">
            <a:avLst/>
          </a:prstGeom>
          <a:noFill/>
          <a:ln w="9525">
            <a:noFill/>
            <a:miter lim="800000"/>
            <a:headEnd/>
            <a:tailEnd/>
          </a:ln>
        </p:spPr>
      </p:pic>
      <p:pic>
        <p:nvPicPr>
          <p:cNvPr id="73732" name="Picture 3"/>
          <p:cNvPicPr>
            <a:picLocks noChangeAspect="1"/>
          </p:cNvPicPr>
          <p:nvPr/>
        </p:nvPicPr>
        <p:blipFill>
          <a:blip r:embed="rId4"/>
          <a:srcRect/>
          <a:stretch>
            <a:fillRect/>
          </a:stretch>
        </p:blipFill>
        <p:spPr bwMode="auto">
          <a:xfrm>
            <a:off x="127000" y="6677570"/>
            <a:ext cx="8907463" cy="146050"/>
          </a:xfrm>
          <a:prstGeom prst="rect">
            <a:avLst/>
          </a:prstGeom>
          <a:noFill/>
          <a:ln w="9525">
            <a:noFill/>
            <a:miter lim="800000"/>
            <a:headEnd/>
            <a:tailEnd/>
          </a:ln>
        </p:spPr>
      </p:pic>
      <p:sp>
        <p:nvSpPr>
          <p:cNvPr id="73733" name="TextBox 4"/>
          <p:cNvSpPr txBox="1">
            <a:spLocks noChangeArrowheads="1"/>
          </p:cNvSpPr>
          <p:nvPr/>
        </p:nvSpPr>
        <p:spPr bwMode="auto">
          <a:xfrm>
            <a:off x="152400" y="304800"/>
            <a:ext cx="8743950" cy="1138773"/>
          </a:xfrm>
          <a:prstGeom prst="rect">
            <a:avLst/>
          </a:prstGeom>
          <a:noFill/>
          <a:ln w="9525">
            <a:noFill/>
            <a:miter lim="800000"/>
            <a:headEnd/>
            <a:tailEnd/>
          </a:ln>
        </p:spPr>
        <p:txBody>
          <a:bodyPr>
            <a:prstTxWarp prst="textNoShape">
              <a:avLst/>
            </a:prstTxWarp>
            <a:spAutoFit/>
          </a:bodyPr>
          <a:lstStyle/>
          <a:p>
            <a:pPr algn="ctr"/>
            <a:r>
              <a:rPr lang="en-US" sz="3400" b="1" dirty="0" err="1">
                <a:solidFill>
                  <a:srgbClr val="FF0000"/>
                </a:solidFill>
              </a:rPr>
              <a:t>Cytosolic</a:t>
            </a:r>
            <a:r>
              <a:rPr lang="en-US" sz="3400" b="1" dirty="0">
                <a:solidFill>
                  <a:srgbClr val="FF0000"/>
                </a:solidFill>
              </a:rPr>
              <a:t> </a:t>
            </a:r>
            <a:r>
              <a:rPr lang="en-US" sz="3400" b="1" dirty="0" err="1">
                <a:solidFill>
                  <a:srgbClr val="FF0000"/>
                </a:solidFill>
              </a:rPr>
              <a:t>PrP</a:t>
            </a:r>
            <a:r>
              <a:rPr lang="en-US" sz="3400" b="1" baseline="30000" dirty="0" err="1">
                <a:solidFill>
                  <a:srgbClr val="FF0000"/>
                </a:solidFill>
              </a:rPr>
              <a:t>C</a:t>
            </a:r>
            <a:r>
              <a:rPr lang="en-US" sz="3400" b="1" dirty="0">
                <a:solidFill>
                  <a:srgbClr val="FF0000"/>
                </a:solidFill>
              </a:rPr>
              <a:t> can form intracellular aggregates in presence of extracellular </a:t>
            </a:r>
            <a:r>
              <a:rPr lang="en-US" sz="3400" b="1" dirty="0" err="1">
                <a:solidFill>
                  <a:srgbClr val="FF0000"/>
                </a:solidFill>
              </a:rPr>
              <a:t>PrP</a:t>
            </a:r>
            <a:r>
              <a:rPr lang="en-US" sz="3400" b="1" dirty="0">
                <a:solidFill>
                  <a:srgbClr val="FF0000"/>
                </a:solidFill>
              </a:rPr>
              <a:t> fibrils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4754" name="Picture 1"/>
          <p:cNvPicPr>
            <a:picLocks noChangeAspect="1"/>
          </p:cNvPicPr>
          <p:nvPr/>
        </p:nvPicPr>
        <p:blipFill>
          <a:blip r:embed="rId2"/>
          <a:srcRect/>
          <a:stretch>
            <a:fillRect/>
          </a:stretch>
        </p:blipFill>
        <p:spPr bwMode="auto">
          <a:xfrm>
            <a:off x="2220831" y="1119649"/>
            <a:ext cx="4452938" cy="2768600"/>
          </a:xfrm>
          <a:prstGeom prst="rect">
            <a:avLst/>
          </a:prstGeom>
          <a:noFill/>
          <a:ln w="9525">
            <a:noFill/>
            <a:miter lim="800000"/>
            <a:headEnd/>
            <a:tailEnd/>
          </a:ln>
        </p:spPr>
      </p:pic>
      <p:pic>
        <p:nvPicPr>
          <p:cNvPr id="74755" name="Picture 2"/>
          <p:cNvPicPr>
            <a:picLocks noChangeAspect="1"/>
          </p:cNvPicPr>
          <p:nvPr/>
        </p:nvPicPr>
        <p:blipFill>
          <a:blip r:embed="rId3"/>
          <a:srcRect/>
          <a:stretch>
            <a:fillRect/>
          </a:stretch>
        </p:blipFill>
        <p:spPr bwMode="auto">
          <a:xfrm>
            <a:off x="2220831" y="3912665"/>
            <a:ext cx="4452938" cy="2733675"/>
          </a:xfrm>
          <a:prstGeom prst="rect">
            <a:avLst/>
          </a:prstGeom>
          <a:noFill/>
          <a:ln w="9525">
            <a:noFill/>
            <a:miter lim="800000"/>
            <a:headEnd/>
            <a:tailEnd/>
          </a:ln>
        </p:spPr>
      </p:pic>
      <p:pic>
        <p:nvPicPr>
          <p:cNvPr id="74756" name="Picture 3"/>
          <p:cNvPicPr>
            <a:picLocks noChangeAspect="1"/>
          </p:cNvPicPr>
          <p:nvPr/>
        </p:nvPicPr>
        <p:blipFill>
          <a:blip r:embed="rId4"/>
          <a:srcRect/>
          <a:stretch>
            <a:fillRect/>
          </a:stretch>
        </p:blipFill>
        <p:spPr bwMode="auto">
          <a:xfrm>
            <a:off x="127000" y="6698727"/>
            <a:ext cx="8907463" cy="146050"/>
          </a:xfrm>
          <a:prstGeom prst="rect">
            <a:avLst/>
          </a:prstGeom>
          <a:noFill/>
          <a:ln w="9525">
            <a:noFill/>
            <a:miter lim="800000"/>
            <a:headEnd/>
            <a:tailEnd/>
          </a:ln>
        </p:spPr>
      </p:pic>
      <p:sp>
        <p:nvSpPr>
          <p:cNvPr id="74757" name="TextBox 4"/>
          <p:cNvSpPr txBox="1">
            <a:spLocks noChangeArrowheads="1"/>
          </p:cNvSpPr>
          <p:nvPr/>
        </p:nvSpPr>
        <p:spPr bwMode="auto">
          <a:xfrm>
            <a:off x="717321" y="85805"/>
            <a:ext cx="7933219" cy="1200329"/>
          </a:xfrm>
          <a:prstGeom prst="rect">
            <a:avLst/>
          </a:prstGeom>
          <a:noFill/>
          <a:ln w="9525">
            <a:noFill/>
            <a:miter lim="800000"/>
            <a:headEnd/>
            <a:tailEnd/>
          </a:ln>
        </p:spPr>
        <p:txBody>
          <a:bodyPr wrap="square">
            <a:prstTxWarp prst="textNoShape">
              <a:avLst/>
            </a:prstTxWarp>
            <a:spAutoFit/>
          </a:bodyPr>
          <a:lstStyle/>
          <a:p>
            <a:pPr algn="ctr"/>
            <a:r>
              <a:rPr lang="en-US" sz="3600" b="1" dirty="0">
                <a:solidFill>
                  <a:srgbClr val="FF0000"/>
                </a:solidFill>
              </a:rPr>
              <a:t>Induced intracellular aggregates can be transmitted to progeny</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Down Arrow 2"/>
          <p:cNvSpPr/>
          <p:nvPr/>
        </p:nvSpPr>
        <p:spPr>
          <a:xfrm>
            <a:off x="4014788" y="1849438"/>
            <a:ext cx="1489075" cy="216535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27" name="TextBox 3"/>
          <p:cNvSpPr txBox="1">
            <a:spLocks noChangeArrowheads="1"/>
          </p:cNvSpPr>
          <p:nvPr/>
        </p:nvSpPr>
        <p:spPr bwMode="auto">
          <a:xfrm>
            <a:off x="661988" y="609600"/>
            <a:ext cx="7948612" cy="492125"/>
          </a:xfrm>
          <a:prstGeom prst="rect">
            <a:avLst/>
          </a:prstGeom>
          <a:noFill/>
          <a:ln w="9525">
            <a:noFill/>
            <a:miter lim="800000"/>
            <a:headEnd/>
            <a:tailEnd/>
          </a:ln>
        </p:spPr>
        <p:txBody>
          <a:bodyPr wrap="none">
            <a:prstTxWarp prst="textNoShape">
              <a:avLst/>
            </a:prstTxWarp>
            <a:spAutoFit/>
          </a:bodyPr>
          <a:lstStyle/>
          <a:p>
            <a:r>
              <a:rPr lang="en-US" sz="2600" b="1"/>
              <a:t>PrP</a:t>
            </a:r>
            <a:r>
              <a:rPr lang="en-US" sz="2600" b="1" baseline="30000"/>
              <a:t>sc</a:t>
            </a:r>
            <a:r>
              <a:rPr lang="en-US" sz="2600" b="1"/>
              <a:t> is toxic both when extracellular and intracellular</a:t>
            </a:r>
          </a:p>
        </p:txBody>
      </p:sp>
      <p:sp>
        <p:nvSpPr>
          <p:cNvPr id="77828" name="TextBox 4"/>
          <p:cNvSpPr txBox="1">
            <a:spLocks noChangeArrowheads="1"/>
          </p:cNvSpPr>
          <p:nvPr/>
        </p:nvSpPr>
        <p:spPr bwMode="auto">
          <a:xfrm>
            <a:off x="3430588" y="4860925"/>
            <a:ext cx="2855912" cy="554038"/>
          </a:xfrm>
          <a:prstGeom prst="rect">
            <a:avLst/>
          </a:prstGeom>
          <a:noFill/>
          <a:ln w="9525">
            <a:noFill/>
            <a:miter lim="800000"/>
            <a:headEnd/>
            <a:tailEnd/>
          </a:ln>
        </p:spPr>
        <p:txBody>
          <a:bodyPr wrap="none">
            <a:prstTxWarp prst="textNoShape">
              <a:avLst/>
            </a:prstTxWarp>
            <a:spAutoFit/>
          </a:bodyPr>
          <a:lstStyle/>
          <a:p>
            <a:r>
              <a:rPr lang="en-US" sz="3000" b="1">
                <a:solidFill>
                  <a:srgbClr val="0000FF"/>
                </a:solidFill>
              </a:rPr>
              <a:t>MECHANISM?</a:t>
            </a:r>
          </a:p>
        </p:txBody>
      </p:sp>
      <p:sp>
        <p:nvSpPr>
          <p:cNvPr id="77829" name="Text Box 4"/>
          <p:cNvSpPr txBox="1">
            <a:spLocks noChangeArrowheads="1"/>
          </p:cNvSpPr>
          <p:nvPr/>
        </p:nvSpPr>
        <p:spPr bwMode="auto">
          <a:xfrm>
            <a:off x="533400" y="5791200"/>
            <a:ext cx="8378825" cy="523875"/>
          </a:xfrm>
          <a:prstGeom prst="rect">
            <a:avLst/>
          </a:prstGeom>
          <a:noFill/>
          <a:ln w="9525">
            <a:noFill/>
            <a:miter lim="800000"/>
            <a:headEnd/>
            <a:tailEnd/>
          </a:ln>
        </p:spPr>
        <p:txBody>
          <a:bodyPr wrap="none">
            <a:prstTxWarp prst="textNoShape">
              <a:avLst/>
            </a:prstTxWarp>
            <a:spAutoFit/>
          </a:bodyPr>
          <a:lstStyle/>
          <a:p>
            <a:r>
              <a:rPr lang="en-US" sz="2800" b="1">
                <a:solidFill>
                  <a:srgbClr val="0000FF"/>
                </a:solidFill>
              </a:rPr>
              <a:t>Loss of physiologic function or gain of toxic function?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33400" y="533400"/>
            <a:ext cx="8229600" cy="1938992"/>
          </a:xfrm>
          <a:prstGeom prst="rect">
            <a:avLst/>
          </a:prstGeom>
          <a:noFill/>
          <a:ln w="9525">
            <a:noFill/>
            <a:miter lim="800000"/>
            <a:headEnd/>
            <a:tailEnd/>
          </a:ln>
        </p:spPr>
        <p:txBody>
          <a:bodyPr>
            <a:prstTxWarp prst="textNoShape">
              <a:avLst/>
            </a:prstTxWarp>
            <a:spAutoFit/>
          </a:bodyPr>
          <a:lstStyle/>
          <a:p>
            <a:r>
              <a:rPr lang="en-US" sz="2400" b="1" dirty="0" err="1"/>
              <a:t>PrP</a:t>
            </a:r>
            <a:r>
              <a:rPr lang="en-US" sz="2400" b="1" baseline="30000" dirty="0" err="1"/>
              <a:t>c</a:t>
            </a:r>
            <a:r>
              <a:rPr lang="en-US" sz="2400" b="1" dirty="0"/>
              <a:t> KO mice are viable, develop normally and have no severe pathologies observed later in life.</a:t>
            </a:r>
          </a:p>
          <a:p>
            <a:endParaRPr lang="en-US" sz="2400" b="1" dirty="0"/>
          </a:p>
          <a:p>
            <a:r>
              <a:rPr lang="en-US" sz="2400" b="1" dirty="0" err="1"/>
              <a:t>PrP</a:t>
            </a:r>
            <a:r>
              <a:rPr lang="en-US" sz="2400" b="1" baseline="30000" dirty="0" err="1"/>
              <a:t>c</a:t>
            </a:r>
            <a:r>
              <a:rPr lang="en-US" sz="2400" b="1" dirty="0"/>
              <a:t> KO do not develop the disease as they do not propagate the formation of </a:t>
            </a:r>
            <a:r>
              <a:rPr lang="en-US" sz="2400" b="1" dirty="0" err="1"/>
              <a:t>PrP</a:t>
            </a:r>
            <a:r>
              <a:rPr lang="en-US" sz="2400" b="1" baseline="30000" dirty="0" err="1"/>
              <a:t>sc</a:t>
            </a:r>
            <a:endParaRPr lang="en-US" sz="2400" b="1" dirty="0"/>
          </a:p>
        </p:txBody>
      </p:sp>
      <p:sp>
        <p:nvSpPr>
          <p:cNvPr id="78851" name="AutoShape 3"/>
          <p:cNvSpPr>
            <a:spLocks noChangeArrowheads="1"/>
          </p:cNvSpPr>
          <p:nvPr/>
        </p:nvSpPr>
        <p:spPr bwMode="auto">
          <a:xfrm>
            <a:off x="3342429" y="2451100"/>
            <a:ext cx="1995503" cy="2041524"/>
          </a:xfrm>
          <a:prstGeom prst="downArrow">
            <a:avLst>
              <a:gd name="adj1" fmla="val 50000"/>
              <a:gd name="adj2" fmla="val 41667"/>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78852" name="Text Box 4"/>
          <p:cNvSpPr txBox="1">
            <a:spLocks noChangeArrowheads="1"/>
          </p:cNvSpPr>
          <p:nvPr/>
        </p:nvSpPr>
        <p:spPr bwMode="auto">
          <a:xfrm>
            <a:off x="620397" y="5013324"/>
            <a:ext cx="7910004" cy="1323439"/>
          </a:xfrm>
          <a:prstGeom prst="rect">
            <a:avLst/>
          </a:prstGeom>
          <a:noFill/>
          <a:ln w="9525">
            <a:noFill/>
            <a:miter lim="800000"/>
            <a:headEnd/>
            <a:tailEnd/>
          </a:ln>
        </p:spPr>
        <p:txBody>
          <a:bodyPr wrap="square">
            <a:prstTxWarp prst="textNoShape">
              <a:avLst/>
            </a:prstTxWarp>
            <a:spAutoFit/>
          </a:bodyPr>
          <a:lstStyle/>
          <a:p>
            <a:pPr algn="ctr"/>
            <a:r>
              <a:rPr lang="en-US" sz="4000" b="1" dirty="0">
                <a:solidFill>
                  <a:srgbClr val="0000FF"/>
                </a:solidFill>
              </a:rPr>
              <a:t>Gain of toxic function rather than loss of physiological function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089150" y="136525"/>
            <a:ext cx="5250155"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CF073D"/>
                </a:solidFill>
              </a:rPr>
              <a:t>Approaches for the treatment of CJD</a:t>
            </a:r>
          </a:p>
        </p:txBody>
      </p:sp>
      <p:sp>
        <p:nvSpPr>
          <p:cNvPr id="89091" name="Text Box 3"/>
          <p:cNvSpPr txBox="1">
            <a:spLocks noChangeArrowheads="1"/>
          </p:cNvSpPr>
          <p:nvPr/>
        </p:nvSpPr>
        <p:spPr bwMode="auto">
          <a:xfrm>
            <a:off x="76200" y="898525"/>
            <a:ext cx="9007475" cy="5324535"/>
          </a:xfrm>
          <a:prstGeom prst="rect">
            <a:avLst/>
          </a:prstGeom>
          <a:noFill/>
          <a:ln w="9525">
            <a:noFill/>
            <a:miter lim="800000"/>
            <a:headEnd/>
            <a:tailEnd/>
          </a:ln>
        </p:spPr>
        <p:txBody>
          <a:bodyPr>
            <a:prstTxWarp prst="textNoShape">
              <a:avLst/>
            </a:prstTxWarp>
            <a:spAutoFit/>
          </a:bodyPr>
          <a:lstStyle/>
          <a:p>
            <a:r>
              <a:rPr lang="en-US" sz="2000" b="1" dirty="0" smtClean="0"/>
              <a:t>Use </a:t>
            </a:r>
            <a:r>
              <a:rPr lang="en-US" sz="2000" b="1" dirty="0"/>
              <a:t>of molecules that associate with </a:t>
            </a:r>
            <a:r>
              <a:rPr lang="en-US" sz="2000" b="1" dirty="0" err="1"/>
              <a:t>PrP</a:t>
            </a:r>
            <a:r>
              <a:rPr lang="en-US" sz="2000" b="1" baseline="30000" dirty="0" err="1"/>
              <a:t>C</a:t>
            </a:r>
            <a:r>
              <a:rPr lang="en-US" sz="2000" b="1" dirty="0"/>
              <a:t> and interfere with the capacity of </a:t>
            </a:r>
            <a:r>
              <a:rPr lang="en-US" sz="2000" b="1" dirty="0" err="1"/>
              <a:t>PrP</a:t>
            </a:r>
            <a:r>
              <a:rPr lang="en-US" sz="2000" b="1" baseline="30000" dirty="0" err="1"/>
              <a:t>Sc</a:t>
            </a:r>
            <a:r>
              <a:rPr lang="en-US" sz="2000" b="1" dirty="0"/>
              <a:t> to bind and to propagate the infectious principle.</a:t>
            </a:r>
          </a:p>
          <a:p>
            <a:endParaRPr lang="en-US" sz="2000" b="1" dirty="0"/>
          </a:p>
          <a:p>
            <a:r>
              <a:rPr lang="en-US" sz="2000" b="1" dirty="0"/>
              <a:t>-GPI inhibitors</a:t>
            </a:r>
          </a:p>
          <a:p>
            <a:endParaRPr lang="en-US" sz="2000" b="1" dirty="0"/>
          </a:p>
          <a:p>
            <a:r>
              <a:rPr lang="en-US" sz="2000" b="1" dirty="0">
                <a:solidFill>
                  <a:srgbClr val="CF073D"/>
                </a:solidFill>
              </a:rPr>
              <a:t>-</a:t>
            </a:r>
            <a:r>
              <a:rPr lang="en-US" sz="2000" b="1" dirty="0" err="1">
                <a:solidFill>
                  <a:srgbClr val="CF073D"/>
                </a:solidFill>
              </a:rPr>
              <a:t>PrP</a:t>
            </a:r>
            <a:r>
              <a:rPr lang="en-US" sz="2000" b="1" baseline="30000" dirty="0" err="1">
                <a:solidFill>
                  <a:srgbClr val="CF073D"/>
                </a:solidFill>
              </a:rPr>
              <a:t>Sc</a:t>
            </a:r>
            <a:r>
              <a:rPr lang="en-US" sz="2000" b="1" dirty="0">
                <a:solidFill>
                  <a:srgbClr val="CF073D"/>
                </a:solidFill>
              </a:rPr>
              <a:t> antibodies: </a:t>
            </a:r>
            <a:r>
              <a:rPr lang="en-US" sz="2000" b="1" dirty="0"/>
              <a:t>problems in achieving the right level of immunization</a:t>
            </a:r>
          </a:p>
          <a:p>
            <a:r>
              <a:rPr lang="en-US" sz="2000" b="1" dirty="0"/>
              <a:t>(</a:t>
            </a:r>
            <a:r>
              <a:rPr lang="en-US" sz="2000" b="1" dirty="0" err="1"/>
              <a:t>prion</a:t>
            </a:r>
            <a:r>
              <a:rPr lang="en-US" sz="2000" b="1" dirty="0"/>
              <a:t> protein is a self antigen, and </a:t>
            </a:r>
            <a:r>
              <a:rPr lang="en-US" sz="2000" b="1" dirty="0" err="1"/>
              <a:t>immunesystem</a:t>
            </a:r>
            <a:r>
              <a:rPr lang="en-US" sz="2000" b="1" dirty="0"/>
              <a:t> is involved in the replication of the </a:t>
            </a:r>
            <a:r>
              <a:rPr lang="en-US" sz="2000" b="1" dirty="0" err="1"/>
              <a:t>prion</a:t>
            </a:r>
            <a:r>
              <a:rPr lang="en-US" sz="2000" b="1" dirty="0"/>
              <a:t> agent and its ultimate access to the CNS).</a:t>
            </a:r>
          </a:p>
          <a:p>
            <a:endParaRPr lang="en-US" sz="2000" b="1" dirty="0"/>
          </a:p>
          <a:p>
            <a:r>
              <a:rPr lang="en-US" sz="2000" b="1" dirty="0"/>
              <a:t>Active immunization with recombinant protein has relatively modest therapeutic effects in mice.</a:t>
            </a:r>
          </a:p>
          <a:p>
            <a:endParaRPr lang="en-US" sz="2000" b="1" dirty="0"/>
          </a:p>
          <a:p>
            <a:r>
              <a:rPr lang="en-US" sz="2000" b="1" dirty="0"/>
              <a:t>Passive immunization effective within a month after exposure to the contaminant. However, too expensive and not effective if performed in advanced stages of the disease, when the animal is symptomatic</a:t>
            </a:r>
            <a:r>
              <a:rPr lang="en-US" sz="2000" b="1" dirty="0" smtClean="0"/>
              <a:t>.</a:t>
            </a:r>
          </a:p>
          <a:p>
            <a:endParaRPr lang="en-US" sz="2000" b="1" dirty="0" smtClean="0"/>
          </a:p>
          <a:p>
            <a:endParaRPr lang="en-US" sz="2000"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433059" y="846757"/>
            <a:ext cx="6276891" cy="553998"/>
          </a:xfrm>
          <a:prstGeom prst="rect">
            <a:avLst/>
          </a:prstGeom>
        </p:spPr>
        <p:txBody>
          <a:bodyPr wrap="none">
            <a:spAutoFit/>
          </a:bodyPr>
          <a:lstStyle/>
          <a:p>
            <a:r>
              <a:rPr lang="en-US" sz="3000" b="1" dirty="0" smtClean="0"/>
              <a:t>-Use of </a:t>
            </a:r>
            <a:r>
              <a:rPr lang="en-US" sz="3000" b="1" dirty="0" err="1" smtClean="0"/>
              <a:t>autophagy</a:t>
            </a:r>
            <a:r>
              <a:rPr lang="en-US" sz="3000" b="1" dirty="0" smtClean="0"/>
              <a:t>-inducing molecules</a:t>
            </a:r>
          </a:p>
        </p:txBody>
      </p:sp>
      <p:sp>
        <p:nvSpPr>
          <p:cNvPr id="3" name="Down Arrow 2"/>
          <p:cNvSpPr/>
          <p:nvPr/>
        </p:nvSpPr>
        <p:spPr>
          <a:xfrm>
            <a:off x="3657600" y="1905000"/>
            <a:ext cx="1981200" cy="17526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4" name="TextBox 7"/>
          <p:cNvSpPr txBox="1">
            <a:spLocks noChangeArrowheads="1"/>
          </p:cNvSpPr>
          <p:nvPr/>
        </p:nvSpPr>
        <p:spPr bwMode="auto">
          <a:xfrm>
            <a:off x="152400" y="4449763"/>
            <a:ext cx="8839200" cy="1323439"/>
          </a:xfrm>
          <a:prstGeom prst="rect">
            <a:avLst/>
          </a:prstGeom>
          <a:noFill/>
          <a:ln w="9525">
            <a:noFill/>
            <a:miter lim="800000"/>
            <a:headEnd/>
            <a:tailEnd/>
          </a:ln>
        </p:spPr>
        <p:txBody>
          <a:bodyPr>
            <a:prstTxWarp prst="textNoShape">
              <a:avLst/>
            </a:prstTxWarp>
            <a:spAutoFit/>
          </a:bodyPr>
          <a:lstStyle/>
          <a:p>
            <a:pPr algn="ctr"/>
            <a:r>
              <a:rPr lang="en-US" sz="4000" b="1" dirty="0" err="1" smtClean="0">
                <a:solidFill>
                  <a:srgbClr val="0000FF"/>
                </a:solidFill>
              </a:rPr>
              <a:t>Autophagy</a:t>
            </a:r>
            <a:r>
              <a:rPr lang="en-US" sz="4000" b="1" dirty="0" smtClean="0">
                <a:solidFill>
                  <a:srgbClr val="0000FF"/>
                </a:solidFill>
              </a:rPr>
              <a:t> can target </a:t>
            </a:r>
            <a:r>
              <a:rPr lang="en-US" sz="4000" b="1" dirty="0">
                <a:solidFill>
                  <a:srgbClr val="0000FF"/>
                </a:solidFill>
              </a:rPr>
              <a:t>the degradation of </a:t>
            </a:r>
            <a:r>
              <a:rPr lang="en-US" sz="4000" b="1" dirty="0" err="1">
                <a:solidFill>
                  <a:srgbClr val="0000FF"/>
                </a:solidFill>
              </a:rPr>
              <a:t>PrP</a:t>
            </a:r>
            <a:r>
              <a:rPr lang="en-US" sz="4000" b="1" baseline="30000" dirty="0" err="1">
                <a:solidFill>
                  <a:srgbClr val="0000FF"/>
                </a:solidFill>
              </a:rPr>
              <a:t>sc</a:t>
            </a:r>
            <a:r>
              <a:rPr lang="en-US" sz="4000" b="1" dirty="0">
                <a:solidFill>
                  <a:srgbClr val="0000FF"/>
                </a:solidFill>
              </a:rPr>
              <a:t> </a:t>
            </a:r>
            <a:r>
              <a:rPr lang="en-US" sz="4000" b="1" dirty="0" smtClean="0">
                <a:solidFill>
                  <a:srgbClr val="0000FF"/>
                </a:solidFill>
              </a:rPr>
              <a:t>aggregates</a:t>
            </a:r>
            <a:endParaRPr lang="en-US" sz="4000" b="1" dirty="0">
              <a:solidFill>
                <a:srgbClr val="0000FF"/>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2946" name="Picture 1"/>
          <p:cNvPicPr>
            <a:picLocks noChangeAspect="1"/>
          </p:cNvPicPr>
          <p:nvPr/>
        </p:nvPicPr>
        <p:blipFill>
          <a:blip r:embed="rId2"/>
          <a:srcRect/>
          <a:stretch>
            <a:fillRect/>
          </a:stretch>
        </p:blipFill>
        <p:spPr bwMode="auto">
          <a:xfrm>
            <a:off x="643276" y="1404299"/>
            <a:ext cx="3785849" cy="4725256"/>
          </a:xfrm>
          <a:prstGeom prst="rect">
            <a:avLst/>
          </a:prstGeom>
          <a:noFill/>
          <a:ln w="9525">
            <a:noFill/>
            <a:miter lim="800000"/>
            <a:headEnd/>
            <a:tailEnd/>
          </a:ln>
        </p:spPr>
      </p:pic>
      <p:pic>
        <p:nvPicPr>
          <p:cNvPr id="82947" name="Picture 2"/>
          <p:cNvPicPr>
            <a:picLocks noChangeAspect="1"/>
          </p:cNvPicPr>
          <p:nvPr/>
        </p:nvPicPr>
        <p:blipFill>
          <a:blip r:embed="rId3"/>
          <a:srcRect/>
          <a:stretch>
            <a:fillRect/>
          </a:stretch>
        </p:blipFill>
        <p:spPr bwMode="auto">
          <a:xfrm>
            <a:off x="12700" y="6160215"/>
            <a:ext cx="9118600" cy="469900"/>
          </a:xfrm>
          <a:prstGeom prst="rect">
            <a:avLst/>
          </a:prstGeom>
          <a:noFill/>
          <a:ln w="9525">
            <a:noFill/>
            <a:miter lim="800000"/>
            <a:headEnd/>
            <a:tailEnd/>
          </a:ln>
        </p:spPr>
      </p:pic>
      <p:pic>
        <p:nvPicPr>
          <p:cNvPr id="82948" name="Picture 3"/>
          <p:cNvPicPr>
            <a:picLocks noChangeAspect="1"/>
          </p:cNvPicPr>
          <p:nvPr/>
        </p:nvPicPr>
        <p:blipFill>
          <a:blip r:embed="rId4"/>
          <a:srcRect/>
          <a:stretch>
            <a:fillRect/>
          </a:stretch>
        </p:blipFill>
        <p:spPr bwMode="auto">
          <a:xfrm>
            <a:off x="4533900" y="6564313"/>
            <a:ext cx="4381500" cy="217487"/>
          </a:xfrm>
          <a:prstGeom prst="rect">
            <a:avLst/>
          </a:prstGeom>
          <a:noFill/>
          <a:ln w="9525">
            <a:noFill/>
            <a:miter lim="800000"/>
            <a:headEnd/>
            <a:tailEnd/>
          </a:ln>
        </p:spPr>
      </p:pic>
      <p:pic>
        <p:nvPicPr>
          <p:cNvPr id="82949" name="Picture 4"/>
          <p:cNvPicPr>
            <a:picLocks noChangeAspect="1"/>
          </p:cNvPicPr>
          <p:nvPr/>
        </p:nvPicPr>
        <p:blipFill>
          <a:blip r:embed="rId5"/>
          <a:srcRect/>
          <a:stretch>
            <a:fillRect/>
          </a:stretch>
        </p:blipFill>
        <p:spPr bwMode="auto">
          <a:xfrm>
            <a:off x="5334000" y="1398402"/>
            <a:ext cx="3144045" cy="4731153"/>
          </a:xfrm>
          <a:prstGeom prst="rect">
            <a:avLst/>
          </a:prstGeom>
          <a:noFill/>
          <a:ln w="9525">
            <a:noFill/>
            <a:miter lim="800000"/>
            <a:headEnd/>
            <a:tailEnd/>
          </a:ln>
        </p:spPr>
      </p:pic>
      <p:sp>
        <p:nvSpPr>
          <p:cNvPr id="82950" name="TextBox 5"/>
          <p:cNvSpPr txBox="1">
            <a:spLocks noChangeArrowheads="1"/>
          </p:cNvSpPr>
          <p:nvPr/>
        </p:nvSpPr>
        <p:spPr bwMode="auto">
          <a:xfrm>
            <a:off x="116788" y="111698"/>
            <a:ext cx="8912326" cy="1138773"/>
          </a:xfrm>
          <a:prstGeom prst="rect">
            <a:avLst/>
          </a:prstGeom>
          <a:noFill/>
          <a:ln w="9525">
            <a:noFill/>
            <a:miter lim="800000"/>
            <a:headEnd/>
            <a:tailEnd/>
          </a:ln>
        </p:spPr>
        <p:txBody>
          <a:bodyPr wrap="square">
            <a:prstTxWarp prst="textNoShape">
              <a:avLst/>
            </a:prstTxWarp>
            <a:spAutoFit/>
          </a:bodyPr>
          <a:lstStyle/>
          <a:p>
            <a:pPr algn="ctr"/>
            <a:r>
              <a:rPr lang="en-US" sz="3400" b="1" dirty="0" err="1">
                <a:solidFill>
                  <a:srgbClr val="FF0000"/>
                </a:solidFill>
              </a:rPr>
              <a:t>Autophagic</a:t>
            </a:r>
            <a:r>
              <a:rPr lang="en-US" sz="3400" b="1" dirty="0">
                <a:solidFill>
                  <a:srgbClr val="FF0000"/>
                </a:solidFill>
              </a:rPr>
              <a:t> vacuoles form at the synapse of human </a:t>
            </a:r>
            <a:r>
              <a:rPr lang="en-US" sz="3400" b="1" dirty="0" err="1">
                <a:solidFill>
                  <a:srgbClr val="FF0000"/>
                </a:solidFill>
              </a:rPr>
              <a:t>vCJD</a:t>
            </a:r>
            <a:r>
              <a:rPr lang="en-US" sz="3400" b="1" dirty="0">
                <a:solidFill>
                  <a:srgbClr val="FF0000"/>
                </a:solidFill>
              </a:rPr>
              <a:t> brain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0898" name="Picture 3"/>
          <p:cNvPicPr>
            <a:picLocks noChangeAspect="1"/>
          </p:cNvPicPr>
          <p:nvPr/>
        </p:nvPicPr>
        <p:blipFill>
          <a:blip r:embed="rId2"/>
          <a:srcRect/>
          <a:stretch>
            <a:fillRect/>
          </a:stretch>
        </p:blipFill>
        <p:spPr bwMode="auto">
          <a:xfrm>
            <a:off x="823861" y="203858"/>
            <a:ext cx="4005417" cy="6184895"/>
          </a:xfrm>
          <a:prstGeom prst="rect">
            <a:avLst/>
          </a:prstGeom>
          <a:noFill/>
          <a:ln w="9525">
            <a:noFill/>
            <a:miter lim="800000"/>
            <a:headEnd/>
            <a:tailEnd/>
          </a:ln>
        </p:spPr>
      </p:pic>
      <p:pic>
        <p:nvPicPr>
          <p:cNvPr id="80899" name="Picture 4"/>
          <p:cNvPicPr>
            <a:picLocks noChangeAspect="1"/>
          </p:cNvPicPr>
          <p:nvPr/>
        </p:nvPicPr>
        <p:blipFill>
          <a:blip r:embed="rId3"/>
          <a:srcRect/>
          <a:stretch>
            <a:fillRect/>
          </a:stretch>
        </p:blipFill>
        <p:spPr bwMode="auto">
          <a:xfrm rot="16200000">
            <a:off x="-1878806" y="3127267"/>
            <a:ext cx="4381500" cy="217487"/>
          </a:xfrm>
          <a:prstGeom prst="rect">
            <a:avLst/>
          </a:prstGeom>
          <a:noFill/>
          <a:ln w="9525">
            <a:noFill/>
            <a:miter lim="800000"/>
            <a:headEnd/>
            <a:tailEnd/>
          </a:ln>
        </p:spPr>
      </p:pic>
      <p:pic>
        <p:nvPicPr>
          <p:cNvPr id="80900" name="Picture 5"/>
          <p:cNvPicPr>
            <a:picLocks noChangeAspect="1"/>
          </p:cNvPicPr>
          <p:nvPr/>
        </p:nvPicPr>
        <p:blipFill>
          <a:blip r:embed="rId4"/>
          <a:srcRect/>
          <a:stretch>
            <a:fillRect/>
          </a:stretch>
        </p:blipFill>
        <p:spPr bwMode="auto">
          <a:xfrm>
            <a:off x="203200" y="6480458"/>
            <a:ext cx="8737600" cy="279400"/>
          </a:xfrm>
          <a:prstGeom prst="rect">
            <a:avLst/>
          </a:prstGeom>
          <a:noFill/>
          <a:ln w="9525">
            <a:noFill/>
            <a:miter lim="800000"/>
            <a:headEnd/>
            <a:tailEnd/>
          </a:ln>
        </p:spPr>
      </p:pic>
      <p:sp>
        <p:nvSpPr>
          <p:cNvPr id="80901" name="TextBox 5"/>
          <p:cNvSpPr txBox="1">
            <a:spLocks noChangeArrowheads="1"/>
          </p:cNvSpPr>
          <p:nvPr/>
        </p:nvSpPr>
        <p:spPr bwMode="auto">
          <a:xfrm>
            <a:off x="4829278" y="2028945"/>
            <a:ext cx="4111522" cy="2400657"/>
          </a:xfrm>
          <a:prstGeom prst="rect">
            <a:avLst/>
          </a:prstGeom>
          <a:noFill/>
          <a:ln w="9525">
            <a:noFill/>
            <a:miter lim="800000"/>
            <a:headEnd/>
            <a:tailEnd/>
          </a:ln>
        </p:spPr>
        <p:txBody>
          <a:bodyPr wrap="square">
            <a:prstTxWarp prst="textNoShape">
              <a:avLst/>
            </a:prstTxWarp>
            <a:spAutoFit/>
          </a:bodyPr>
          <a:lstStyle/>
          <a:p>
            <a:pPr algn="ctr"/>
            <a:r>
              <a:rPr lang="en-US" sz="3000" b="1" dirty="0">
                <a:solidFill>
                  <a:srgbClr val="FF0000"/>
                </a:solidFill>
              </a:rPr>
              <a:t>Accumulation of degenerating </a:t>
            </a:r>
            <a:r>
              <a:rPr lang="en-US" sz="3000" b="1" dirty="0" err="1">
                <a:solidFill>
                  <a:srgbClr val="FF0000"/>
                </a:solidFill>
              </a:rPr>
              <a:t>lysosomes</a:t>
            </a:r>
            <a:r>
              <a:rPr lang="en-US" sz="3000" b="1" dirty="0">
                <a:solidFill>
                  <a:srgbClr val="FF0000"/>
                </a:solidFill>
              </a:rPr>
              <a:t> and other organelles </a:t>
            </a:r>
          </a:p>
          <a:p>
            <a:pPr algn="ctr"/>
            <a:r>
              <a:rPr lang="en-US" sz="3000" b="1" dirty="0">
                <a:solidFill>
                  <a:srgbClr val="FF0000"/>
                </a:solidFill>
              </a:rPr>
              <a:t>at the dark synapse in human </a:t>
            </a:r>
            <a:r>
              <a:rPr lang="en-US" sz="3000" b="1" dirty="0" err="1">
                <a:solidFill>
                  <a:srgbClr val="FF0000"/>
                </a:solidFill>
              </a:rPr>
              <a:t>vCJD</a:t>
            </a:r>
            <a:r>
              <a:rPr lang="en-US" sz="3000" b="1" dirty="0">
                <a:solidFill>
                  <a:srgbClr val="FF0000"/>
                </a:solidFill>
              </a:rPr>
              <a:t> brain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2192338" y="2387600"/>
            <a:ext cx="4762500" cy="3479800"/>
          </a:xfrm>
          <a:prstGeom prst="rect">
            <a:avLst/>
          </a:prstGeom>
          <a:noFill/>
          <a:ln w="9525">
            <a:noFill/>
            <a:miter lim="800000"/>
            <a:headEnd/>
            <a:tailEnd/>
          </a:ln>
        </p:spPr>
      </p:pic>
      <p:sp>
        <p:nvSpPr>
          <p:cNvPr id="34819" name="Text Box 3"/>
          <p:cNvSpPr txBox="1">
            <a:spLocks noChangeArrowheads="1"/>
          </p:cNvSpPr>
          <p:nvPr/>
        </p:nvSpPr>
        <p:spPr bwMode="auto">
          <a:xfrm>
            <a:off x="153692" y="228600"/>
            <a:ext cx="8831852" cy="784830"/>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FF0000"/>
                </a:solidFill>
              </a:rPr>
              <a:t>How </a:t>
            </a:r>
            <a:r>
              <a:rPr lang="en-US" sz="2600" b="1" dirty="0" err="1">
                <a:solidFill>
                  <a:srgbClr val="FF0000"/>
                </a:solidFill>
              </a:rPr>
              <a:t>PrPc</a:t>
            </a:r>
            <a:r>
              <a:rPr lang="en-US" sz="2600" b="1" dirty="0">
                <a:solidFill>
                  <a:srgbClr val="FF0000"/>
                </a:solidFill>
              </a:rPr>
              <a:t> anchors to the plasma membrane</a:t>
            </a:r>
          </a:p>
          <a:p>
            <a:pPr algn="ctr"/>
            <a:r>
              <a:rPr lang="en-US" sz="1900" b="1" dirty="0">
                <a:solidFill>
                  <a:srgbClr val="000090"/>
                </a:solidFill>
              </a:rPr>
              <a:t>Post-translational modifications on </a:t>
            </a:r>
            <a:r>
              <a:rPr lang="en-US" sz="1900" b="1" dirty="0" err="1">
                <a:solidFill>
                  <a:srgbClr val="000090"/>
                </a:solidFill>
              </a:rPr>
              <a:t>Prion</a:t>
            </a:r>
            <a:r>
              <a:rPr lang="en-US" sz="1900" b="1" dirty="0">
                <a:solidFill>
                  <a:srgbClr val="000090"/>
                </a:solidFill>
              </a:rPr>
              <a:t> protein: </a:t>
            </a:r>
            <a:r>
              <a:rPr lang="en-US" sz="1900" b="1" dirty="0" err="1">
                <a:solidFill>
                  <a:srgbClr val="000090"/>
                </a:solidFill>
              </a:rPr>
              <a:t>Glycosylation</a:t>
            </a:r>
            <a:r>
              <a:rPr lang="en-US" sz="1900" b="1" dirty="0">
                <a:solidFill>
                  <a:srgbClr val="000090"/>
                </a:solidFill>
              </a:rPr>
              <a:t> and binding to metals </a:t>
            </a:r>
          </a:p>
        </p:txBody>
      </p:sp>
      <p:sp>
        <p:nvSpPr>
          <p:cNvPr id="34820" name="Text Box 4"/>
          <p:cNvSpPr txBox="1">
            <a:spLocks noChangeArrowheads="1"/>
          </p:cNvSpPr>
          <p:nvPr/>
        </p:nvSpPr>
        <p:spPr bwMode="auto">
          <a:xfrm>
            <a:off x="5716588" y="6346825"/>
            <a:ext cx="3275012" cy="304800"/>
          </a:xfrm>
          <a:prstGeom prst="rect">
            <a:avLst/>
          </a:prstGeom>
          <a:noFill/>
          <a:ln w="9525">
            <a:noFill/>
            <a:miter lim="800000"/>
            <a:headEnd/>
            <a:tailEnd/>
          </a:ln>
        </p:spPr>
        <p:txBody>
          <a:bodyPr wrap="none">
            <a:prstTxWarp prst="textNoShape">
              <a:avLst/>
            </a:prstTxWarp>
            <a:spAutoFit/>
          </a:bodyPr>
          <a:lstStyle/>
          <a:p>
            <a:r>
              <a:rPr lang="en-US" sz="1400" b="1"/>
              <a:t>Caughey and Byron, 2006 Nature 443-19</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4994" name="Picture 2"/>
          <p:cNvPicPr>
            <a:picLocks noChangeAspect="1"/>
          </p:cNvPicPr>
          <p:nvPr/>
        </p:nvPicPr>
        <p:blipFill>
          <a:blip r:embed="rId2"/>
          <a:srcRect/>
          <a:stretch>
            <a:fillRect/>
          </a:stretch>
        </p:blipFill>
        <p:spPr bwMode="auto">
          <a:xfrm>
            <a:off x="377921" y="6508375"/>
            <a:ext cx="2451100" cy="254000"/>
          </a:xfrm>
          <a:prstGeom prst="rect">
            <a:avLst/>
          </a:prstGeom>
          <a:noFill/>
          <a:ln w="9525">
            <a:noFill/>
            <a:miter lim="800000"/>
            <a:headEnd/>
            <a:tailEnd/>
          </a:ln>
        </p:spPr>
      </p:pic>
      <p:pic>
        <p:nvPicPr>
          <p:cNvPr id="84995" name="Picture 3"/>
          <p:cNvPicPr>
            <a:picLocks noChangeAspect="1"/>
          </p:cNvPicPr>
          <p:nvPr/>
        </p:nvPicPr>
        <p:blipFill>
          <a:blip r:embed="rId3"/>
          <a:srcRect/>
          <a:stretch>
            <a:fillRect/>
          </a:stretch>
        </p:blipFill>
        <p:spPr bwMode="auto">
          <a:xfrm>
            <a:off x="0" y="1814505"/>
            <a:ext cx="4928348" cy="2870214"/>
          </a:xfrm>
          <a:prstGeom prst="rect">
            <a:avLst/>
          </a:prstGeom>
          <a:noFill/>
          <a:ln w="9525">
            <a:noFill/>
            <a:miter lim="800000"/>
            <a:headEnd/>
            <a:tailEnd/>
          </a:ln>
        </p:spPr>
      </p:pic>
      <p:pic>
        <p:nvPicPr>
          <p:cNvPr id="84996" name="Picture 4"/>
          <p:cNvPicPr>
            <a:picLocks noChangeAspect="1"/>
          </p:cNvPicPr>
          <p:nvPr/>
        </p:nvPicPr>
        <p:blipFill>
          <a:blip r:embed="rId4"/>
          <a:srcRect/>
          <a:stretch>
            <a:fillRect/>
          </a:stretch>
        </p:blipFill>
        <p:spPr bwMode="auto">
          <a:xfrm>
            <a:off x="4724400" y="1456090"/>
            <a:ext cx="4419600" cy="4170998"/>
          </a:xfrm>
          <a:prstGeom prst="rect">
            <a:avLst/>
          </a:prstGeom>
          <a:noFill/>
          <a:ln w="9525">
            <a:noFill/>
            <a:miter lim="800000"/>
            <a:headEnd/>
            <a:tailEnd/>
          </a:ln>
        </p:spPr>
      </p:pic>
      <p:pic>
        <p:nvPicPr>
          <p:cNvPr id="84997" name="Picture 6"/>
          <p:cNvPicPr>
            <a:picLocks noChangeAspect="1"/>
          </p:cNvPicPr>
          <p:nvPr/>
        </p:nvPicPr>
        <p:blipFill>
          <a:blip r:embed="rId5"/>
          <a:srcRect/>
          <a:stretch>
            <a:fillRect/>
          </a:stretch>
        </p:blipFill>
        <p:spPr bwMode="auto">
          <a:xfrm>
            <a:off x="1295400" y="4967288"/>
            <a:ext cx="2895600" cy="1163637"/>
          </a:xfrm>
          <a:prstGeom prst="rect">
            <a:avLst/>
          </a:prstGeom>
          <a:noFill/>
          <a:ln w="9525">
            <a:noFill/>
            <a:miter lim="800000"/>
            <a:headEnd/>
            <a:tailEnd/>
          </a:ln>
        </p:spPr>
      </p:pic>
      <p:pic>
        <p:nvPicPr>
          <p:cNvPr id="84998" name="Picture 7"/>
          <p:cNvPicPr>
            <a:picLocks noChangeAspect="1"/>
          </p:cNvPicPr>
          <p:nvPr/>
        </p:nvPicPr>
        <p:blipFill>
          <a:blip r:embed="rId6"/>
          <a:srcRect/>
          <a:stretch>
            <a:fillRect/>
          </a:stretch>
        </p:blipFill>
        <p:spPr bwMode="auto">
          <a:xfrm>
            <a:off x="5321300" y="5749325"/>
            <a:ext cx="2832100" cy="1006475"/>
          </a:xfrm>
          <a:prstGeom prst="rect">
            <a:avLst/>
          </a:prstGeom>
          <a:noFill/>
          <a:ln w="9525">
            <a:noFill/>
            <a:miter lim="800000"/>
            <a:headEnd/>
            <a:tailEnd/>
          </a:ln>
        </p:spPr>
      </p:pic>
      <p:sp>
        <p:nvSpPr>
          <p:cNvPr id="84999" name="TextBox 6"/>
          <p:cNvSpPr txBox="1">
            <a:spLocks noChangeArrowheads="1"/>
          </p:cNvSpPr>
          <p:nvPr/>
        </p:nvSpPr>
        <p:spPr bwMode="auto">
          <a:xfrm>
            <a:off x="914400" y="533400"/>
            <a:ext cx="184150" cy="369888"/>
          </a:xfrm>
          <a:prstGeom prst="rect">
            <a:avLst/>
          </a:prstGeom>
          <a:noFill/>
          <a:ln w="9525">
            <a:noFill/>
            <a:miter lim="800000"/>
            <a:headEnd/>
            <a:tailEnd/>
          </a:ln>
        </p:spPr>
        <p:txBody>
          <a:bodyPr wrap="none">
            <a:prstTxWarp prst="textNoShape">
              <a:avLst/>
            </a:prstTxWarp>
            <a:spAutoFit/>
          </a:bodyPr>
          <a:lstStyle/>
          <a:p>
            <a:endParaRPr lang="en-US"/>
          </a:p>
        </p:txBody>
      </p:sp>
      <p:sp>
        <p:nvSpPr>
          <p:cNvPr id="85000" name="TextBox 7"/>
          <p:cNvSpPr txBox="1">
            <a:spLocks noChangeArrowheads="1"/>
          </p:cNvSpPr>
          <p:nvPr/>
        </p:nvSpPr>
        <p:spPr bwMode="auto">
          <a:xfrm>
            <a:off x="927251" y="304800"/>
            <a:ext cx="7248223" cy="1138773"/>
          </a:xfrm>
          <a:prstGeom prst="rect">
            <a:avLst/>
          </a:prstGeom>
          <a:noFill/>
          <a:ln w="9525">
            <a:noFill/>
            <a:miter lim="800000"/>
            <a:headEnd/>
            <a:tailEnd/>
          </a:ln>
        </p:spPr>
        <p:txBody>
          <a:bodyPr wrap="none">
            <a:prstTxWarp prst="textNoShape">
              <a:avLst/>
            </a:prstTxWarp>
            <a:spAutoFit/>
          </a:bodyPr>
          <a:lstStyle/>
          <a:p>
            <a:pPr algn="ctr"/>
            <a:r>
              <a:rPr lang="en-US" sz="3400" b="1" dirty="0" err="1">
                <a:solidFill>
                  <a:srgbClr val="FF0000"/>
                </a:solidFill>
              </a:rPr>
              <a:t>Autophagy</a:t>
            </a:r>
            <a:r>
              <a:rPr lang="en-US" sz="3400" b="1" dirty="0">
                <a:solidFill>
                  <a:srgbClr val="FF0000"/>
                </a:solidFill>
              </a:rPr>
              <a:t>-inducing drugs can regulate</a:t>
            </a:r>
            <a:r>
              <a:rPr lang="en-US" sz="3400" b="1" dirty="0" smtClean="0">
                <a:solidFill>
                  <a:srgbClr val="FF0000"/>
                </a:solidFill>
              </a:rPr>
              <a:t> </a:t>
            </a:r>
          </a:p>
          <a:p>
            <a:pPr algn="ctr"/>
            <a:r>
              <a:rPr lang="en-US" sz="3400" b="1" dirty="0" err="1" smtClean="0">
                <a:solidFill>
                  <a:srgbClr val="FF0000"/>
                </a:solidFill>
              </a:rPr>
              <a:t>autophagy</a:t>
            </a:r>
            <a:r>
              <a:rPr lang="en-US" sz="3400" b="1" dirty="0" smtClean="0">
                <a:solidFill>
                  <a:srgbClr val="FF0000"/>
                </a:solidFill>
              </a:rPr>
              <a:t> in </a:t>
            </a:r>
            <a:r>
              <a:rPr lang="en-US" sz="3400" b="1" dirty="0" err="1">
                <a:solidFill>
                  <a:srgbClr val="FF0000"/>
                </a:solidFill>
              </a:rPr>
              <a:t>scrapie</a:t>
            </a:r>
            <a:r>
              <a:rPr lang="en-US" sz="3400" b="1" dirty="0">
                <a:solidFill>
                  <a:srgbClr val="FF0000"/>
                </a:solidFill>
              </a:rPr>
              <a:t> infected cells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6018" name="Picture 1"/>
          <p:cNvPicPr>
            <a:picLocks noChangeAspect="1"/>
          </p:cNvPicPr>
          <p:nvPr/>
        </p:nvPicPr>
        <p:blipFill>
          <a:blip r:embed="rId2"/>
          <a:srcRect/>
          <a:stretch>
            <a:fillRect/>
          </a:stretch>
        </p:blipFill>
        <p:spPr bwMode="auto">
          <a:xfrm>
            <a:off x="1121609" y="1397452"/>
            <a:ext cx="5222041" cy="4762286"/>
          </a:xfrm>
          <a:prstGeom prst="rect">
            <a:avLst/>
          </a:prstGeom>
          <a:noFill/>
          <a:ln w="9525">
            <a:noFill/>
            <a:miter lim="800000"/>
            <a:headEnd/>
            <a:tailEnd/>
          </a:ln>
        </p:spPr>
      </p:pic>
      <p:pic>
        <p:nvPicPr>
          <p:cNvPr id="86019" name="Picture 2"/>
          <p:cNvPicPr>
            <a:picLocks noChangeAspect="1"/>
          </p:cNvPicPr>
          <p:nvPr/>
        </p:nvPicPr>
        <p:blipFill>
          <a:blip r:embed="rId3"/>
          <a:srcRect/>
          <a:stretch>
            <a:fillRect/>
          </a:stretch>
        </p:blipFill>
        <p:spPr bwMode="auto">
          <a:xfrm>
            <a:off x="6324600" y="3668372"/>
            <a:ext cx="2718059" cy="1082286"/>
          </a:xfrm>
          <a:prstGeom prst="rect">
            <a:avLst/>
          </a:prstGeom>
          <a:noFill/>
          <a:ln w="9525">
            <a:noFill/>
            <a:miter lim="800000"/>
            <a:headEnd/>
            <a:tailEnd/>
          </a:ln>
        </p:spPr>
      </p:pic>
      <p:pic>
        <p:nvPicPr>
          <p:cNvPr id="86020" name="Picture 3"/>
          <p:cNvPicPr>
            <a:picLocks noChangeAspect="1"/>
          </p:cNvPicPr>
          <p:nvPr/>
        </p:nvPicPr>
        <p:blipFill>
          <a:blip r:embed="rId4"/>
          <a:srcRect/>
          <a:stretch>
            <a:fillRect/>
          </a:stretch>
        </p:blipFill>
        <p:spPr bwMode="auto">
          <a:xfrm>
            <a:off x="6464300" y="6451600"/>
            <a:ext cx="2451100" cy="254000"/>
          </a:xfrm>
          <a:prstGeom prst="rect">
            <a:avLst/>
          </a:prstGeom>
          <a:noFill/>
          <a:ln w="9525">
            <a:noFill/>
            <a:miter lim="800000"/>
            <a:headEnd/>
            <a:tailEnd/>
          </a:ln>
        </p:spPr>
      </p:pic>
      <p:sp>
        <p:nvSpPr>
          <p:cNvPr id="86021" name="TextBox 4"/>
          <p:cNvSpPr txBox="1">
            <a:spLocks noChangeArrowheads="1"/>
          </p:cNvSpPr>
          <p:nvPr/>
        </p:nvSpPr>
        <p:spPr bwMode="auto">
          <a:xfrm>
            <a:off x="263904" y="304800"/>
            <a:ext cx="8729400" cy="1138773"/>
          </a:xfrm>
          <a:prstGeom prst="rect">
            <a:avLst/>
          </a:prstGeom>
          <a:noFill/>
          <a:ln w="9525">
            <a:noFill/>
            <a:miter lim="800000"/>
            <a:headEnd/>
            <a:tailEnd/>
          </a:ln>
        </p:spPr>
        <p:txBody>
          <a:bodyPr wrap="square">
            <a:prstTxWarp prst="textNoShape">
              <a:avLst/>
            </a:prstTxWarp>
            <a:spAutoFit/>
          </a:bodyPr>
          <a:lstStyle/>
          <a:p>
            <a:pPr algn="ctr"/>
            <a:r>
              <a:rPr lang="en-US" sz="3400" b="1" dirty="0" err="1">
                <a:solidFill>
                  <a:srgbClr val="FF0000"/>
                </a:solidFill>
              </a:rPr>
              <a:t>Autophagy</a:t>
            </a:r>
            <a:r>
              <a:rPr lang="en-US" sz="3400" b="1" dirty="0">
                <a:solidFill>
                  <a:srgbClr val="FF0000"/>
                </a:solidFill>
              </a:rPr>
              <a:t>-inducing drugs can reduce the PK resistant load</a:t>
            </a:r>
            <a:r>
              <a:rPr lang="en-US" sz="3400" b="1" dirty="0" smtClean="0">
                <a:solidFill>
                  <a:srgbClr val="FF0000"/>
                </a:solidFill>
              </a:rPr>
              <a:t> of </a:t>
            </a:r>
            <a:r>
              <a:rPr lang="en-US" sz="3400" b="1" dirty="0" err="1">
                <a:solidFill>
                  <a:srgbClr val="FF0000"/>
                </a:solidFill>
              </a:rPr>
              <a:t>PrP</a:t>
            </a:r>
            <a:r>
              <a:rPr lang="en-US" sz="3400" b="1" baseline="30000" dirty="0" err="1">
                <a:solidFill>
                  <a:srgbClr val="FF0000"/>
                </a:solidFill>
              </a:rPr>
              <a:t>sc</a:t>
            </a:r>
            <a:r>
              <a:rPr lang="en-US" sz="3400" b="1" dirty="0">
                <a:solidFill>
                  <a:srgbClr val="FF0000"/>
                </a:solidFill>
              </a:rPr>
              <a:t> aggregates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751763" y="1548293"/>
            <a:ext cx="2351109" cy="2524899"/>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90605" y="4073192"/>
            <a:ext cx="8970925" cy="584776"/>
          </a:xfrm>
          <a:prstGeom prst="rect">
            <a:avLst/>
          </a:prstGeom>
          <a:noFill/>
        </p:spPr>
        <p:txBody>
          <a:bodyPr wrap="none" rtlCol="0">
            <a:spAutoFit/>
          </a:bodyPr>
          <a:lstStyle/>
          <a:p>
            <a:r>
              <a:rPr lang="en-US" sz="3200" b="1" dirty="0" err="1" smtClean="0">
                <a:solidFill>
                  <a:srgbClr val="000090"/>
                </a:solidFill>
              </a:rPr>
              <a:t>Autophagy</a:t>
            </a:r>
            <a:r>
              <a:rPr lang="en-US" sz="3200" b="1" dirty="0" smtClean="0">
                <a:solidFill>
                  <a:srgbClr val="000090"/>
                </a:solidFill>
              </a:rPr>
              <a:t>-inducing molecules as a valid approach?</a:t>
            </a:r>
            <a:endParaRPr lang="en-US" sz="3200" b="1" dirty="0">
              <a:solidFill>
                <a:srgbClr val="00009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0" name="Picture 1"/>
          <p:cNvPicPr>
            <a:picLocks noChangeAspect="1"/>
          </p:cNvPicPr>
          <p:nvPr/>
        </p:nvPicPr>
        <p:blipFill>
          <a:blip r:embed="rId2"/>
          <a:srcRect/>
          <a:stretch>
            <a:fillRect/>
          </a:stretch>
        </p:blipFill>
        <p:spPr bwMode="auto">
          <a:xfrm>
            <a:off x="2490788" y="1539875"/>
            <a:ext cx="4595812" cy="3470275"/>
          </a:xfrm>
          <a:prstGeom prst="rect">
            <a:avLst/>
          </a:prstGeom>
          <a:noFill/>
          <a:ln w="9525">
            <a:noFill/>
            <a:miter lim="800000"/>
            <a:headEnd/>
            <a:tailEnd/>
          </a:ln>
        </p:spPr>
      </p:pic>
      <p:pic>
        <p:nvPicPr>
          <p:cNvPr id="37891" name="Picture 2"/>
          <p:cNvPicPr>
            <a:picLocks noChangeAspect="1"/>
          </p:cNvPicPr>
          <p:nvPr/>
        </p:nvPicPr>
        <p:blipFill>
          <a:blip r:embed="rId3"/>
          <a:srcRect/>
          <a:stretch>
            <a:fillRect/>
          </a:stretch>
        </p:blipFill>
        <p:spPr bwMode="auto">
          <a:xfrm>
            <a:off x="19050" y="5295900"/>
            <a:ext cx="9105900" cy="571500"/>
          </a:xfrm>
          <a:prstGeom prst="rect">
            <a:avLst/>
          </a:prstGeom>
          <a:noFill/>
          <a:ln w="9525">
            <a:noFill/>
            <a:miter lim="800000"/>
            <a:headEnd/>
            <a:tailEnd/>
          </a:ln>
        </p:spPr>
      </p:pic>
      <p:pic>
        <p:nvPicPr>
          <p:cNvPr id="37892" name="Picture 3"/>
          <p:cNvPicPr>
            <a:picLocks noChangeAspect="1"/>
          </p:cNvPicPr>
          <p:nvPr/>
        </p:nvPicPr>
        <p:blipFill>
          <a:blip r:embed="rId4"/>
          <a:srcRect/>
          <a:stretch>
            <a:fillRect/>
          </a:stretch>
        </p:blipFill>
        <p:spPr bwMode="auto">
          <a:xfrm>
            <a:off x="4876800" y="6450013"/>
            <a:ext cx="4095750" cy="179387"/>
          </a:xfrm>
          <a:prstGeom prst="rect">
            <a:avLst/>
          </a:prstGeom>
          <a:noFill/>
          <a:ln w="9525">
            <a:noFill/>
            <a:miter lim="800000"/>
            <a:headEnd/>
            <a:tailEnd/>
          </a:ln>
        </p:spPr>
      </p:pic>
      <p:sp>
        <p:nvSpPr>
          <p:cNvPr id="37893" name="TextBox 4"/>
          <p:cNvSpPr txBox="1">
            <a:spLocks noChangeArrowheads="1"/>
          </p:cNvSpPr>
          <p:nvPr/>
        </p:nvSpPr>
        <p:spPr bwMode="auto">
          <a:xfrm>
            <a:off x="3014663" y="376238"/>
            <a:ext cx="3632850" cy="523220"/>
          </a:xfrm>
          <a:prstGeom prst="rect">
            <a:avLst/>
          </a:prstGeom>
          <a:noFill/>
          <a:ln w="9525">
            <a:noFill/>
            <a:miter lim="800000"/>
            <a:headEnd/>
            <a:tailEnd/>
          </a:ln>
        </p:spPr>
        <p:txBody>
          <a:bodyPr wrap="none">
            <a:prstTxWarp prst="textNoShape">
              <a:avLst/>
            </a:prstTxWarp>
            <a:spAutoFit/>
          </a:bodyPr>
          <a:lstStyle/>
          <a:p>
            <a:r>
              <a:rPr lang="en-US" sz="2800" b="1" dirty="0" err="1">
                <a:solidFill>
                  <a:srgbClr val="FF0000"/>
                </a:solidFill>
              </a:rPr>
              <a:t>Amyloid</a:t>
            </a:r>
            <a:r>
              <a:rPr lang="en-US" sz="2800" b="1" dirty="0">
                <a:solidFill>
                  <a:srgbClr val="FF0000"/>
                </a:solidFill>
              </a:rPr>
              <a:t> plaques in TSE</a:t>
            </a:r>
          </a:p>
        </p:txBody>
      </p:sp>
      <p:sp>
        <p:nvSpPr>
          <p:cNvPr id="37894" name="TextBox 5"/>
          <p:cNvSpPr txBox="1">
            <a:spLocks noChangeArrowheads="1"/>
          </p:cNvSpPr>
          <p:nvPr/>
        </p:nvSpPr>
        <p:spPr bwMode="auto">
          <a:xfrm>
            <a:off x="0" y="3189288"/>
            <a:ext cx="2514600" cy="738187"/>
          </a:xfrm>
          <a:prstGeom prst="rect">
            <a:avLst/>
          </a:prstGeom>
          <a:noFill/>
          <a:ln w="9525">
            <a:noFill/>
            <a:miter lim="800000"/>
            <a:headEnd/>
            <a:tailEnd/>
          </a:ln>
        </p:spPr>
        <p:txBody>
          <a:bodyPr>
            <a:prstTxWarp prst="textNoShape">
              <a:avLst/>
            </a:prstTxWarp>
            <a:spAutoFit/>
          </a:bodyPr>
          <a:lstStyle/>
          <a:p>
            <a:pPr algn="ctr"/>
            <a:r>
              <a:rPr lang="en-US" b="1"/>
              <a:t>GSS disease </a:t>
            </a:r>
          </a:p>
          <a:p>
            <a:pPr algn="ctr"/>
            <a:r>
              <a:rPr lang="en-US" sz="1200" b="1"/>
              <a:t>Gerstmann-Straussler-Sheinker disease</a:t>
            </a:r>
          </a:p>
        </p:txBody>
      </p:sp>
      <p:sp>
        <p:nvSpPr>
          <p:cNvPr id="37895" name="TextBox 6"/>
          <p:cNvSpPr txBox="1">
            <a:spLocks noChangeArrowheads="1"/>
          </p:cNvSpPr>
          <p:nvPr/>
        </p:nvSpPr>
        <p:spPr bwMode="auto">
          <a:xfrm>
            <a:off x="533400" y="1905000"/>
            <a:ext cx="1635125" cy="369888"/>
          </a:xfrm>
          <a:prstGeom prst="rect">
            <a:avLst/>
          </a:prstGeom>
          <a:noFill/>
          <a:ln w="9525">
            <a:noFill/>
            <a:miter lim="800000"/>
            <a:headEnd/>
            <a:tailEnd/>
          </a:ln>
        </p:spPr>
        <p:txBody>
          <a:bodyPr wrap="none">
            <a:prstTxWarp prst="textNoShape">
              <a:avLst/>
            </a:prstTxWarp>
            <a:spAutoFit/>
          </a:bodyPr>
          <a:lstStyle/>
          <a:p>
            <a:r>
              <a:rPr lang="en-US" b="1"/>
              <a:t>Kuru disease</a:t>
            </a:r>
          </a:p>
        </p:txBody>
      </p:sp>
      <p:sp>
        <p:nvSpPr>
          <p:cNvPr id="37896" name="TextBox 7"/>
          <p:cNvSpPr txBox="1">
            <a:spLocks noChangeArrowheads="1"/>
          </p:cNvSpPr>
          <p:nvPr/>
        </p:nvSpPr>
        <p:spPr bwMode="auto">
          <a:xfrm>
            <a:off x="7204075" y="4191000"/>
            <a:ext cx="1635125" cy="369888"/>
          </a:xfrm>
          <a:prstGeom prst="rect">
            <a:avLst/>
          </a:prstGeom>
          <a:noFill/>
          <a:ln w="9525">
            <a:noFill/>
            <a:miter lim="800000"/>
            <a:headEnd/>
            <a:tailEnd/>
          </a:ln>
        </p:spPr>
        <p:txBody>
          <a:bodyPr wrap="none">
            <a:prstTxWarp prst="textNoShape">
              <a:avLst/>
            </a:prstTxWarp>
            <a:spAutoFit/>
          </a:bodyPr>
          <a:lstStyle/>
          <a:p>
            <a:r>
              <a:rPr lang="en-US" b="1"/>
              <a:t>Kuru disease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2286000" y="3105835"/>
            <a:ext cx="4572000" cy="646331"/>
          </a:xfrm>
          <a:prstGeom prst="rect">
            <a:avLst/>
          </a:prstGeom>
        </p:spPr>
        <p:txBody>
          <a:bodyPr>
            <a:spAutoFit/>
          </a:bodyPr>
          <a:lstStyle/>
          <a:p>
            <a:r>
              <a:rPr lang="en-US" dirty="0" smtClean="0"/>
              <a:t>http://</a:t>
            </a:r>
            <a:r>
              <a:rPr lang="en-US" dirty="0" err="1" smtClean="0"/>
              <a:t>www.youtube.com/watch?v</a:t>
            </a:r>
            <a:r>
              <a:rPr lang="en-US" dirty="0" smtClean="0"/>
              <a:t>=10ZIdIRInSc</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1295400" y="76200"/>
            <a:ext cx="6858000" cy="6245225"/>
          </a:xfrm>
          <a:prstGeom prst="rect">
            <a:avLst/>
          </a:prstGeom>
          <a:noFill/>
          <a:ln w="9525">
            <a:noFill/>
            <a:miter lim="800000"/>
            <a:headEnd/>
            <a:tailEnd/>
          </a:ln>
        </p:spPr>
      </p:pic>
      <p:sp>
        <p:nvSpPr>
          <p:cNvPr id="38915" name="Rectangle 3"/>
          <p:cNvSpPr>
            <a:spLocks noChangeArrowheads="1"/>
          </p:cNvSpPr>
          <p:nvPr/>
        </p:nvSpPr>
        <p:spPr bwMode="auto">
          <a:xfrm>
            <a:off x="3962400" y="6415088"/>
            <a:ext cx="4983163" cy="290512"/>
          </a:xfrm>
          <a:prstGeom prst="rect">
            <a:avLst/>
          </a:prstGeom>
          <a:noFill/>
          <a:ln w="9525">
            <a:noFill/>
            <a:miter lim="800000"/>
            <a:headEnd/>
            <a:tailEnd/>
          </a:ln>
        </p:spPr>
        <p:txBody>
          <a:bodyPr wrap="none">
            <a:prstTxWarp prst="textNoShape">
              <a:avLst/>
            </a:prstTxWarp>
            <a:spAutoFit/>
          </a:bodyPr>
          <a:lstStyle/>
          <a:p>
            <a:r>
              <a:rPr lang="en-US" sz="1300" b="1">
                <a:solidFill>
                  <a:srgbClr val="000000"/>
                </a:solidFill>
                <a:latin typeface="Lucida Grande" pitchFamily="-103" charset="0"/>
              </a:rPr>
              <a:t>Aguzzi et al., Nat Rev Mol Cell Biol. 2007 Jul;8(7):552-61</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2"/>
          <a:srcRect/>
          <a:stretch>
            <a:fillRect/>
          </a:stretch>
        </p:blipFill>
        <p:spPr bwMode="auto">
          <a:xfrm>
            <a:off x="76200" y="608013"/>
            <a:ext cx="9061450" cy="5792787"/>
          </a:xfrm>
          <a:prstGeom prst="rect">
            <a:avLst/>
          </a:prstGeom>
          <a:noFill/>
          <a:ln w="9525">
            <a:noFill/>
            <a:miter lim="800000"/>
            <a:headEnd/>
            <a:tailEnd/>
          </a:ln>
        </p:spPr>
      </p:pic>
      <p:sp>
        <p:nvSpPr>
          <p:cNvPr id="39939" name="Text Box 5"/>
          <p:cNvSpPr txBox="1">
            <a:spLocks noChangeArrowheads="1"/>
          </p:cNvSpPr>
          <p:nvPr/>
        </p:nvSpPr>
        <p:spPr bwMode="auto">
          <a:xfrm>
            <a:off x="5716588" y="6477000"/>
            <a:ext cx="3275012" cy="304800"/>
          </a:xfrm>
          <a:prstGeom prst="rect">
            <a:avLst/>
          </a:prstGeom>
          <a:noFill/>
          <a:ln w="9525">
            <a:noFill/>
            <a:miter lim="800000"/>
            <a:headEnd/>
            <a:tailEnd/>
          </a:ln>
        </p:spPr>
        <p:txBody>
          <a:bodyPr wrap="none">
            <a:prstTxWarp prst="textNoShape">
              <a:avLst/>
            </a:prstTxWarp>
            <a:spAutoFit/>
          </a:bodyPr>
          <a:lstStyle/>
          <a:p>
            <a:r>
              <a:rPr lang="en-US" sz="1400" b="1"/>
              <a:t>Caughey and Byron, 2006 Nature 443-19</a:t>
            </a:r>
          </a:p>
        </p:txBody>
      </p:sp>
      <p:sp>
        <p:nvSpPr>
          <p:cNvPr id="39940" name="Text Box 6"/>
          <p:cNvSpPr txBox="1">
            <a:spLocks noChangeArrowheads="1"/>
          </p:cNvSpPr>
          <p:nvPr/>
        </p:nvSpPr>
        <p:spPr bwMode="auto">
          <a:xfrm>
            <a:off x="2667000" y="30163"/>
            <a:ext cx="3754438"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Physiologic role of PrP</a:t>
            </a:r>
            <a:r>
              <a:rPr lang="en-US" sz="2800" b="1" baseline="30000">
                <a:solidFill>
                  <a:srgbClr val="FF0000"/>
                </a:solidFill>
              </a:rPr>
              <a:t>c</a:t>
            </a:r>
            <a:endParaRPr lang="en-US" sz="2800" b="1">
              <a:solidFill>
                <a:srgbClr val="FF0000"/>
              </a:solidFill>
            </a:endParaRPr>
          </a:p>
        </p:txBody>
      </p:sp>
      <p:sp>
        <p:nvSpPr>
          <p:cNvPr id="39941" name="AutoShape 7"/>
          <p:cNvSpPr>
            <a:spLocks noChangeArrowheads="1"/>
          </p:cNvSpPr>
          <p:nvPr/>
        </p:nvSpPr>
        <p:spPr bwMode="auto">
          <a:xfrm>
            <a:off x="228600" y="3314700"/>
            <a:ext cx="762000" cy="152400"/>
          </a:xfrm>
          <a:prstGeom prst="rightArrow">
            <a:avLst>
              <a:gd name="adj1" fmla="val 50000"/>
              <a:gd name="adj2" fmla="val 125000"/>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39942" name="AutoShape 8"/>
          <p:cNvSpPr>
            <a:spLocks noChangeArrowheads="1"/>
          </p:cNvSpPr>
          <p:nvPr/>
        </p:nvSpPr>
        <p:spPr bwMode="auto">
          <a:xfrm>
            <a:off x="228600" y="2514600"/>
            <a:ext cx="762000" cy="152400"/>
          </a:xfrm>
          <a:prstGeom prst="rightArrow">
            <a:avLst>
              <a:gd name="adj1" fmla="val 50000"/>
              <a:gd name="adj2" fmla="val 125000"/>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39943" name="AutoShape 9"/>
          <p:cNvSpPr>
            <a:spLocks noChangeArrowheads="1"/>
          </p:cNvSpPr>
          <p:nvPr/>
        </p:nvSpPr>
        <p:spPr bwMode="auto">
          <a:xfrm>
            <a:off x="228600" y="2209800"/>
            <a:ext cx="762000" cy="152400"/>
          </a:xfrm>
          <a:prstGeom prst="rightArrow">
            <a:avLst>
              <a:gd name="adj1" fmla="val 50000"/>
              <a:gd name="adj2" fmla="val 125000"/>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39944" name="AutoShape 10"/>
          <p:cNvSpPr>
            <a:spLocks noChangeArrowheads="1"/>
          </p:cNvSpPr>
          <p:nvPr/>
        </p:nvSpPr>
        <p:spPr bwMode="auto">
          <a:xfrm>
            <a:off x="228600" y="1371600"/>
            <a:ext cx="762000" cy="152400"/>
          </a:xfrm>
          <a:prstGeom prst="rightArrow">
            <a:avLst>
              <a:gd name="adj1" fmla="val 50000"/>
              <a:gd name="adj2" fmla="val 125000"/>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39945" name="AutoShape 11"/>
          <p:cNvSpPr>
            <a:spLocks noChangeArrowheads="1"/>
          </p:cNvSpPr>
          <p:nvPr/>
        </p:nvSpPr>
        <p:spPr bwMode="auto">
          <a:xfrm>
            <a:off x="228600" y="4191000"/>
            <a:ext cx="762000" cy="152400"/>
          </a:xfrm>
          <a:prstGeom prst="rightArrow">
            <a:avLst>
              <a:gd name="adj1" fmla="val 50000"/>
              <a:gd name="adj2" fmla="val 125000"/>
            </a:avLst>
          </a:prstGeom>
          <a:solidFill>
            <a:srgbClr val="D9053E"/>
          </a:solidFill>
          <a:ln w="9525">
            <a:solidFill>
              <a:schemeClr val="tx1"/>
            </a:solidFill>
            <a:miter lim="800000"/>
            <a:headEnd/>
            <a:tailEnd/>
          </a:ln>
        </p:spPr>
        <p:txBody>
          <a:bodyPr wrap="none" anchor="ctr">
            <a:prstTxWarp prst="textNoShape">
              <a:avLst/>
            </a:prstTxWarp>
          </a:bodyPr>
          <a:lstStyle/>
          <a:p>
            <a:endParaRPr lang="en-US"/>
          </a:p>
        </p:txBody>
      </p:sp>
      <p:sp>
        <p:nvSpPr>
          <p:cNvPr id="39946" name="Oval 9"/>
          <p:cNvSpPr>
            <a:spLocks noChangeArrowheads="1"/>
          </p:cNvSpPr>
          <p:nvPr/>
        </p:nvSpPr>
        <p:spPr bwMode="auto">
          <a:xfrm>
            <a:off x="2971800" y="2438400"/>
            <a:ext cx="990600" cy="304800"/>
          </a:xfrm>
          <a:prstGeom prst="ellipse">
            <a:avLst/>
          </a:prstGeom>
          <a:noFill/>
          <a:ln w="9525">
            <a:solidFill>
              <a:srgbClr val="FF0000"/>
            </a:solidFill>
            <a:round/>
            <a:headEnd/>
            <a:tailEnd/>
          </a:ln>
        </p:spPr>
        <p:txBody>
          <a:bodyPr>
            <a:prstTxWarp prst="textNoShape">
              <a:avLst/>
            </a:prstTxWarp>
          </a:bodyPr>
          <a:lstStyle/>
          <a:p>
            <a:endParaRPr lang="en-US"/>
          </a:p>
        </p:txBody>
      </p:sp>
      <p:sp>
        <p:nvSpPr>
          <p:cNvPr id="39947" name="Oval 10"/>
          <p:cNvSpPr>
            <a:spLocks noChangeArrowheads="1"/>
          </p:cNvSpPr>
          <p:nvPr/>
        </p:nvSpPr>
        <p:spPr bwMode="auto">
          <a:xfrm>
            <a:off x="2819400" y="2133600"/>
            <a:ext cx="990600" cy="304800"/>
          </a:xfrm>
          <a:prstGeom prst="ellipse">
            <a:avLst/>
          </a:prstGeom>
          <a:noFill/>
          <a:ln w="9525">
            <a:solidFill>
              <a:srgbClr val="FF0000"/>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TotalTime>
  <Words>1477</Words>
  <Application>Microsoft Macintosh PowerPoint</Application>
  <PresentationFormat>On-screen Show (4:3)</PresentationFormat>
  <Paragraphs>176</Paragraphs>
  <Slides>52</Slides>
  <Notes>0</Notes>
  <HiddenSlides>0</HiddenSlides>
  <MMClips>0</MMClips>
  <ScaleCrop>false</ScaleCrop>
  <HeadingPairs>
    <vt:vector size="4" baseType="variant">
      <vt:variant>
        <vt:lpstr>Design Template</vt:lpstr>
      </vt:variant>
      <vt:variant>
        <vt:i4>1</vt:i4>
      </vt:variant>
      <vt:variant>
        <vt:lpstr>Slide Titles</vt:lpstr>
      </vt:variant>
      <vt:variant>
        <vt:i4>52</vt:i4>
      </vt:variant>
    </vt:vector>
  </HeadingPairs>
  <TitlesOfParts>
    <vt:vector size="53" baseType="lpstr">
      <vt:lpstr>Office Theme</vt:lpstr>
      <vt:lpstr>March 18th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Company>Harvard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Lucia Pastorino</dc:creator>
  <cp:lastModifiedBy>Lucia Pastorino</cp:lastModifiedBy>
  <cp:revision>29</cp:revision>
  <dcterms:created xsi:type="dcterms:W3CDTF">2015-03-17T20:06:28Z</dcterms:created>
  <dcterms:modified xsi:type="dcterms:W3CDTF">2015-03-18T02:10:47Z</dcterms:modified>
</cp:coreProperties>
</file>